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22" Type="http://schemas.openxmlformats.org/officeDocument/2006/relationships/slide" Target="slides/slide17.xml"/><Relationship Id="rId44" Type="http://schemas.openxmlformats.org/officeDocument/2006/relationships/slide" Target="slides/slide39.xml"/><Relationship Id="rId21" Type="http://schemas.openxmlformats.org/officeDocument/2006/relationships/slide" Target="slides/slide16.xml"/><Relationship Id="rId43" Type="http://schemas.openxmlformats.org/officeDocument/2006/relationships/slide" Target="slides/slide38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7b056a835f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27b056a835f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7b056a835f_0_7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27b056a835f_0_7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7b056a835f_0_7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7b056a835f_0_7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7b056a835f_0_7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27b056a835f_0_7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7b056a835f_0_6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27b056a835f_0_6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7b056a835f_0_6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27b056a835f_0_6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7b056a835f_0_6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27b056a835f_0_6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7b056a835f_0_6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27b056a835f_0_6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7b056a835f_0_7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27b056a835f_0_7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7b056a835f_0_7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27b056a835f_0_7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7b056a835f_0_6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27b056a835f_0_6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42212d46e7_0_2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42212d46e7_0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7b056a835f_0_7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27b056a835f_0_7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42212d46e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242212d46e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7b056a835f_0_6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27b056a835f_0_6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7b056a835f_0_6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27b056a835f_0_6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7b056a835f_0_6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27b056a835f_0_6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242212d46e7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242212d46e7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7b056a835f_0_6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27b056a835f_0_6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242212d46e7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242212d46e7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242212d46e7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242212d46e7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242212d46e7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242212d46e7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7b056a835f_0_5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7b056a835f_0_5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242212d46e7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242212d46e7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27b056a835f_0_7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27b056a835f_0_7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242212d46e7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242212d46e7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242212d46e7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242212d46e7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242212d46e7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242212d46e7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242212d46e7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242212d46e7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242212d46e7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242212d46e7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242212d46e7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242212d46e7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242212d46e7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242212d46e7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242212d46e7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242212d46e7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7b056a835f_0_5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27b056a835f_0_5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7b056a835f_0_5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27b056a835f_0_5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42212d46e7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242212d46e7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7b056a835f_0_5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27b056a835f_0_5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7b056a835f_0_6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7b056a835f_0_6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7b056a835f_0_6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27b056a835f_0_6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hyperlink" Target="https://a16z.com/" TargetMode="External"/><Relationship Id="rId5" Type="http://schemas.openxmlformats.org/officeDocument/2006/relationships/hyperlink" Target="https://en.wikipedia.org/wiki/Marc_Andreessen" TargetMode="Externa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6.png"/><Relationship Id="rId4" Type="http://schemas.openxmlformats.org/officeDocument/2006/relationships/image" Target="../media/image19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8.png"/><Relationship Id="rId4" Type="http://schemas.openxmlformats.org/officeDocument/2006/relationships/hyperlink" Target="https://www.aldeid.com/wiki/Category:Architecture/x86-assembly" TargetMode="External"/><Relationship Id="rId5" Type="http://schemas.openxmlformats.org/officeDocument/2006/relationships/hyperlink" Target="https://en.wikipedia.org/wiki/Turtles_all_the_way_down" TargetMode="Externa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1.png"/><Relationship Id="rId4" Type="http://schemas.openxmlformats.org/officeDocument/2006/relationships/hyperlink" Target="https://evelta.com/blog/a-quick-introduction-to-smartphone-architecture/" TargetMode="Externa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6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2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4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3.png"/><Relationship Id="rId4" Type="http://schemas.openxmlformats.org/officeDocument/2006/relationships/image" Target="../media/image20.png"/><Relationship Id="rId5" Type="http://schemas.openxmlformats.org/officeDocument/2006/relationships/image" Target="../media/image2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www.youtube.com/watch?v=tlThdr3O5Qo&amp;ab_channel=Tesla" TargetMode="External"/><Relationship Id="rId4" Type="http://schemas.openxmlformats.org/officeDocument/2006/relationships/image" Target="../media/image1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201350" y="1030050"/>
            <a:ext cx="8664900" cy="15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rebuchet MS"/>
                <a:ea typeface="Trebuchet MS"/>
                <a:cs typeface="Trebuchet MS"/>
                <a:sym typeface="Trebuchet MS"/>
              </a:rPr>
              <a:t>Foundations of Modern Software Systems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273500" y="3110925"/>
            <a:ext cx="8520600" cy="12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latin typeface="Trebuchet MS"/>
                <a:ea typeface="Trebuchet MS"/>
                <a:cs typeface="Trebuchet MS"/>
                <a:sym typeface="Trebuchet MS"/>
              </a:rPr>
              <a:t>Instructor: Piyush Goel</a:t>
            </a:r>
            <a:endParaRPr sz="34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ctr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2352"/>
              <a:buFont typeface="Arial"/>
              <a:buNone/>
            </a:pPr>
            <a:r>
              <a:rPr lang="en" sz="3400"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</a:rPr>
              <a:t>N.M.A.M. Institute of Technology</a:t>
            </a:r>
            <a:endParaRPr sz="3400">
              <a:highlight>
                <a:srgbClr val="FFFFFF"/>
              </a:highlight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2"/>
          <p:cNvSpPr txBox="1"/>
          <p:nvPr/>
        </p:nvSpPr>
        <p:spPr>
          <a:xfrm>
            <a:off x="131100" y="693125"/>
            <a:ext cx="8881800" cy="320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Trebuchet MS"/>
                <a:ea typeface="Trebuchet MS"/>
                <a:cs typeface="Trebuchet MS"/>
                <a:sym typeface="Trebuchet MS"/>
              </a:rPr>
              <a:t>What are the components of the software stack in a Food Delivery Business?</a:t>
            </a:r>
            <a:endParaRPr sz="20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Trebuchet MS"/>
                <a:ea typeface="Trebuchet MS"/>
                <a:cs typeface="Trebuchet MS"/>
                <a:sym typeface="Trebuchet MS"/>
              </a:rPr>
              <a:t>Let’s examine! =)</a:t>
            </a:r>
            <a:endParaRPr sz="20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2" name="Google Shape;112;p22"/>
          <p:cNvSpPr txBox="1"/>
          <p:nvPr/>
        </p:nvSpPr>
        <p:spPr>
          <a:xfrm>
            <a:off x="6144850" y="2618675"/>
            <a:ext cx="3006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3"/>
          <p:cNvSpPr txBox="1"/>
          <p:nvPr/>
        </p:nvSpPr>
        <p:spPr>
          <a:xfrm>
            <a:off x="131100" y="94650"/>
            <a:ext cx="8881800" cy="58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Trebuchet MS"/>
                <a:ea typeface="Trebuchet MS"/>
                <a:cs typeface="Trebuchet MS"/>
                <a:sym typeface="Trebuchet MS"/>
              </a:rPr>
              <a:t>What are the components of the software stack in a Food Delivery Business?</a:t>
            </a:r>
            <a:endParaRPr sz="20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8" name="Google Shape;118;p23"/>
          <p:cNvSpPr txBox="1"/>
          <p:nvPr/>
        </p:nvSpPr>
        <p:spPr>
          <a:xfrm>
            <a:off x="6144850" y="2618675"/>
            <a:ext cx="3006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23"/>
          <p:cNvSpPr txBox="1"/>
          <p:nvPr/>
        </p:nvSpPr>
        <p:spPr>
          <a:xfrm>
            <a:off x="307475" y="580375"/>
            <a:ext cx="4666500" cy="42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Restaurant Listing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Order Management System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User Management 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Ratings &amp; Reviews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Abuse Prevention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Image Management (CDN)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Payments Processing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Order Tracking System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Restaurant Management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Delivery Tracking 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Delivery Partners Management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Accounting for the Delivery Partners. 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Accounting for the Restaurants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Table Booking System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Communications (SMS/Push Notifications)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And many more…..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4"/>
          <p:cNvSpPr txBox="1"/>
          <p:nvPr/>
        </p:nvSpPr>
        <p:spPr>
          <a:xfrm>
            <a:off x="131100" y="94650"/>
            <a:ext cx="8881800" cy="58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Trebuchet MS"/>
                <a:ea typeface="Trebuchet MS"/>
                <a:cs typeface="Trebuchet MS"/>
                <a:sym typeface="Trebuchet MS"/>
              </a:rPr>
              <a:t>What are the components of the software stack in a Food Delivery Business?</a:t>
            </a:r>
            <a:endParaRPr sz="20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5" name="Google Shape;125;p24"/>
          <p:cNvSpPr txBox="1"/>
          <p:nvPr/>
        </p:nvSpPr>
        <p:spPr>
          <a:xfrm>
            <a:off x="6144850" y="2618675"/>
            <a:ext cx="3006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24"/>
          <p:cNvSpPr txBox="1"/>
          <p:nvPr/>
        </p:nvSpPr>
        <p:spPr>
          <a:xfrm>
            <a:off x="316150" y="597700"/>
            <a:ext cx="4666500" cy="42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Restaurant Listing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Order Management System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User Management 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Ratings &amp; Reviews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Abuse Prevention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Image Management (CDN)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Payments Processing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Order Tracking System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Restaurant Management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Delivery Tracking 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Delivery Partners Management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Accounting for the Delivery Partners. 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Accounting for the Restaurants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Table Booking System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Communications (SMS/Push Notifications)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And many more…..</a:t>
            </a:r>
            <a:endParaRPr/>
          </a:p>
        </p:txBody>
      </p:sp>
      <p:pic>
        <p:nvPicPr>
          <p:cNvPr id="127" name="Google Shape;12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85550" y="924800"/>
            <a:ext cx="4892625" cy="27521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4"/>
          <p:cNvSpPr txBox="1"/>
          <p:nvPr/>
        </p:nvSpPr>
        <p:spPr>
          <a:xfrm>
            <a:off x="4418800" y="3772300"/>
            <a:ext cx="4432500" cy="5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800">
                <a:solidFill>
                  <a:srgbClr val="1155CC"/>
                </a:solidFill>
                <a:latin typeface="Trebuchet MS"/>
                <a:ea typeface="Trebuchet MS"/>
                <a:cs typeface="Trebuchet MS"/>
                <a:sym typeface="Trebuchet MS"/>
              </a:rPr>
              <a:t>It’s a Symphony of Software Modules! </a:t>
            </a:r>
            <a:endParaRPr b="1" i="1" sz="1800">
              <a:solidFill>
                <a:srgbClr val="1155CC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5"/>
          <p:cNvSpPr txBox="1"/>
          <p:nvPr/>
        </p:nvSpPr>
        <p:spPr>
          <a:xfrm>
            <a:off x="131100" y="693125"/>
            <a:ext cx="8881800" cy="320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latin typeface="Trebuchet MS"/>
                <a:ea typeface="Trebuchet MS"/>
                <a:cs typeface="Trebuchet MS"/>
                <a:sym typeface="Trebuchet MS"/>
              </a:rPr>
              <a:t>What are the </a:t>
            </a:r>
            <a:r>
              <a:rPr i="1" lang="en" sz="2600" u="sng">
                <a:latin typeface="Trebuchet MS"/>
                <a:ea typeface="Trebuchet MS"/>
                <a:cs typeface="Trebuchet MS"/>
                <a:sym typeface="Trebuchet MS"/>
              </a:rPr>
              <a:t>building blocks</a:t>
            </a:r>
            <a:r>
              <a:rPr lang="en" sz="2600">
                <a:latin typeface="Trebuchet MS"/>
                <a:ea typeface="Trebuchet MS"/>
                <a:cs typeface="Trebuchet MS"/>
                <a:sym typeface="Trebuchet MS"/>
              </a:rPr>
              <a:t> of these massive, and sophisticated pieces of software?</a:t>
            </a:r>
            <a:endParaRPr sz="26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34" name="Google Shape;134;p25"/>
          <p:cNvSpPr txBox="1"/>
          <p:nvPr/>
        </p:nvSpPr>
        <p:spPr>
          <a:xfrm>
            <a:off x="6144850" y="2618675"/>
            <a:ext cx="3006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6"/>
          <p:cNvSpPr txBox="1"/>
          <p:nvPr/>
        </p:nvSpPr>
        <p:spPr>
          <a:xfrm>
            <a:off x="131100" y="129325"/>
            <a:ext cx="8881800" cy="46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Trebuchet MS"/>
                <a:ea typeface="Trebuchet MS"/>
                <a:cs typeface="Trebuchet MS"/>
                <a:sym typeface="Trebuchet MS"/>
              </a:rPr>
              <a:t>Objectives of the Course</a:t>
            </a:r>
            <a:endParaRPr sz="20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40" name="Google Shape;140;p26"/>
          <p:cNvSpPr txBox="1"/>
          <p:nvPr/>
        </p:nvSpPr>
        <p:spPr>
          <a:xfrm>
            <a:off x="6144850" y="2618675"/>
            <a:ext cx="3006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26"/>
          <p:cNvSpPr txBox="1"/>
          <p:nvPr/>
        </p:nvSpPr>
        <p:spPr>
          <a:xfrm>
            <a:off x="264100" y="745175"/>
            <a:ext cx="8491500" cy="21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Trebuchet MS"/>
              <a:buChar char="●"/>
            </a:pPr>
            <a:r>
              <a:rPr lang="en" sz="1600">
                <a:latin typeface="Trebuchet MS"/>
                <a:ea typeface="Trebuchet MS"/>
                <a:cs typeface="Trebuchet MS"/>
                <a:sym typeface="Trebuchet MS"/>
              </a:rPr>
              <a:t>Understand the fundamental blocks of any large scale software applications. </a:t>
            </a:r>
            <a:endParaRPr sz="16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Font typeface="Trebuchet MS"/>
              <a:buChar char="●"/>
            </a:pPr>
            <a:r>
              <a:rPr lang="en" sz="1600">
                <a:latin typeface="Trebuchet MS"/>
                <a:ea typeface="Trebuchet MS"/>
                <a:cs typeface="Trebuchet MS"/>
                <a:sym typeface="Trebuchet MS"/>
              </a:rPr>
              <a:t>Experiment with Basic Tools, and Technologies. </a:t>
            </a:r>
            <a:endParaRPr sz="16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Font typeface="Trebuchet MS"/>
              <a:buChar char="●"/>
            </a:pPr>
            <a:r>
              <a:rPr lang="en" sz="1600">
                <a:latin typeface="Trebuchet MS"/>
                <a:ea typeface="Trebuchet MS"/>
                <a:cs typeface="Trebuchet MS"/>
                <a:sym typeface="Trebuchet MS"/>
              </a:rPr>
              <a:t>Get exposed to how Computer Science concepts come together for building a working real life application. </a:t>
            </a:r>
            <a:endParaRPr sz="16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1000"/>
              </a:spcAft>
              <a:buSzPts val="1600"/>
              <a:buFont typeface="Trebuchet MS"/>
              <a:buChar char="●"/>
            </a:pPr>
            <a:r>
              <a:rPr lang="en" sz="1600">
                <a:latin typeface="Trebuchet MS"/>
                <a:ea typeface="Trebuchet MS"/>
                <a:cs typeface="Trebuchet MS"/>
                <a:sym typeface="Trebuchet MS"/>
              </a:rPr>
              <a:t>And anything else the students want to learn! :)) Open-ended. </a:t>
            </a:r>
            <a:endParaRPr sz="16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7"/>
          <p:cNvSpPr txBox="1"/>
          <p:nvPr/>
        </p:nvSpPr>
        <p:spPr>
          <a:xfrm>
            <a:off x="131100" y="693125"/>
            <a:ext cx="8881800" cy="320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Trebuchet MS"/>
                <a:ea typeface="Trebuchet MS"/>
                <a:cs typeface="Trebuchet MS"/>
                <a:sym typeface="Trebuchet MS"/>
              </a:rPr>
              <a:t>Does everyone use Chrome Browser?</a:t>
            </a:r>
            <a:endParaRPr sz="20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47" name="Google Shape;147;p27"/>
          <p:cNvSpPr txBox="1"/>
          <p:nvPr/>
        </p:nvSpPr>
        <p:spPr>
          <a:xfrm>
            <a:off x="6144850" y="2618675"/>
            <a:ext cx="3006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8"/>
          <p:cNvSpPr txBox="1"/>
          <p:nvPr/>
        </p:nvSpPr>
        <p:spPr>
          <a:xfrm>
            <a:off x="131100" y="693125"/>
            <a:ext cx="8881800" cy="320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Trebuchet MS"/>
                <a:ea typeface="Trebuchet MS"/>
                <a:cs typeface="Trebuchet MS"/>
                <a:sym typeface="Trebuchet MS"/>
              </a:rPr>
              <a:t>Chrome Dev Tools?</a:t>
            </a:r>
            <a:endParaRPr sz="20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53" name="Google Shape;153;p28"/>
          <p:cNvSpPr txBox="1"/>
          <p:nvPr/>
        </p:nvSpPr>
        <p:spPr>
          <a:xfrm>
            <a:off x="6144850" y="2618675"/>
            <a:ext cx="3006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28"/>
          <p:cNvSpPr txBox="1"/>
          <p:nvPr/>
        </p:nvSpPr>
        <p:spPr>
          <a:xfrm>
            <a:off x="160000" y="4205975"/>
            <a:ext cx="8856000" cy="55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https://developer.chrome.com/docs/devtools/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9"/>
          <p:cNvSpPr txBox="1"/>
          <p:nvPr/>
        </p:nvSpPr>
        <p:spPr>
          <a:xfrm>
            <a:off x="131100" y="693125"/>
            <a:ext cx="8881800" cy="320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Trebuchet MS"/>
                <a:ea typeface="Trebuchet MS"/>
                <a:cs typeface="Trebuchet MS"/>
                <a:sym typeface="Trebuchet MS"/>
              </a:rPr>
              <a:t>How many have tried their hands with Python or Ruby?</a:t>
            </a:r>
            <a:endParaRPr sz="20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60" name="Google Shape;160;p29"/>
          <p:cNvSpPr txBox="1"/>
          <p:nvPr/>
        </p:nvSpPr>
        <p:spPr>
          <a:xfrm>
            <a:off x="6144850" y="2618675"/>
            <a:ext cx="3006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0"/>
          <p:cNvSpPr txBox="1"/>
          <p:nvPr/>
        </p:nvSpPr>
        <p:spPr>
          <a:xfrm>
            <a:off x="131100" y="693125"/>
            <a:ext cx="8881800" cy="320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latin typeface="Trebuchet MS"/>
                <a:ea typeface="Trebuchet MS"/>
                <a:cs typeface="Trebuchet MS"/>
                <a:sym typeface="Trebuchet MS"/>
              </a:rPr>
              <a:t>What are the </a:t>
            </a:r>
            <a:r>
              <a:rPr i="1" lang="en" sz="2600" u="sng">
                <a:latin typeface="Trebuchet MS"/>
                <a:ea typeface="Trebuchet MS"/>
                <a:cs typeface="Trebuchet MS"/>
                <a:sym typeface="Trebuchet MS"/>
              </a:rPr>
              <a:t>building blocks</a:t>
            </a:r>
            <a:r>
              <a:rPr lang="en" sz="2600">
                <a:latin typeface="Trebuchet MS"/>
                <a:ea typeface="Trebuchet MS"/>
                <a:cs typeface="Trebuchet MS"/>
                <a:sym typeface="Trebuchet MS"/>
              </a:rPr>
              <a:t> of these massive, and sophisticated pieces of software?</a:t>
            </a:r>
            <a:endParaRPr sz="26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66" name="Google Shape;166;p30"/>
          <p:cNvSpPr txBox="1"/>
          <p:nvPr/>
        </p:nvSpPr>
        <p:spPr>
          <a:xfrm>
            <a:off x="6144850" y="2618675"/>
            <a:ext cx="3006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1"/>
          <p:cNvSpPr txBox="1"/>
          <p:nvPr/>
        </p:nvSpPr>
        <p:spPr>
          <a:xfrm>
            <a:off x="6144850" y="2618675"/>
            <a:ext cx="3006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31"/>
          <p:cNvSpPr txBox="1"/>
          <p:nvPr/>
        </p:nvSpPr>
        <p:spPr>
          <a:xfrm>
            <a:off x="1374350" y="2028900"/>
            <a:ext cx="6045600" cy="4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Trebuchet MS"/>
                <a:ea typeface="Trebuchet MS"/>
                <a:cs typeface="Trebuchet MS"/>
                <a:sym typeface="Trebuchet MS"/>
              </a:rPr>
              <a:t>Building Blocks </a:t>
            </a:r>
            <a:endParaRPr sz="22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ctrTitle"/>
          </p:nvPr>
        </p:nvSpPr>
        <p:spPr>
          <a:xfrm>
            <a:off x="242325" y="1221625"/>
            <a:ext cx="4011600" cy="209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Let’s keep it interactive, please! :)</a:t>
            </a:r>
            <a:endParaRPr sz="30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61" name="Google Shape;6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1300" y="328125"/>
            <a:ext cx="4421850" cy="4398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2"/>
          <p:cNvSpPr txBox="1"/>
          <p:nvPr/>
        </p:nvSpPr>
        <p:spPr>
          <a:xfrm>
            <a:off x="6144850" y="2618675"/>
            <a:ext cx="3006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32"/>
          <p:cNvSpPr/>
          <p:nvPr/>
        </p:nvSpPr>
        <p:spPr>
          <a:xfrm>
            <a:off x="1435050" y="1274275"/>
            <a:ext cx="2437200" cy="1257600"/>
          </a:xfrm>
          <a:prstGeom prst="rect">
            <a:avLst/>
          </a:prstGeom>
          <a:gradFill>
            <a:gsLst>
              <a:gs pos="0">
                <a:srgbClr val="D4E5F5"/>
              </a:gs>
              <a:gs pos="100000">
                <a:srgbClr val="70A4D5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C9DAF8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Trebuchet MS"/>
                <a:ea typeface="Trebuchet MS"/>
                <a:cs typeface="Trebuchet MS"/>
                <a:sym typeface="Trebuchet MS"/>
              </a:rPr>
              <a:t>Storage</a:t>
            </a:r>
            <a:endParaRPr sz="20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79" name="Google Shape;179;p32"/>
          <p:cNvSpPr/>
          <p:nvPr/>
        </p:nvSpPr>
        <p:spPr>
          <a:xfrm>
            <a:off x="4910225" y="1274275"/>
            <a:ext cx="2437200" cy="1257600"/>
          </a:xfrm>
          <a:prstGeom prst="rect">
            <a:avLst/>
          </a:prstGeom>
          <a:gradFill>
            <a:gsLst>
              <a:gs pos="0">
                <a:srgbClr val="D4E5F5"/>
              </a:gs>
              <a:gs pos="100000">
                <a:srgbClr val="70A4D5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C9DAF8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Trebuchet MS"/>
                <a:ea typeface="Trebuchet MS"/>
                <a:cs typeface="Trebuchet MS"/>
                <a:sym typeface="Trebuchet MS"/>
              </a:rPr>
              <a:t>Compute</a:t>
            </a:r>
            <a:endParaRPr sz="20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80" name="Google Shape;180;p32"/>
          <p:cNvSpPr/>
          <p:nvPr/>
        </p:nvSpPr>
        <p:spPr>
          <a:xfrm>
            <a:off x="2588650" y="2932150"/>
            <a:ext cx="3556200" cy="1257600"/>
          </a:xfrm>
          <a:prstGeom prst="rect">
            <a:avLst/>
          </a:prstGeom>
          <a:gradFill>
            <a:gsLst>
              <a:gs pos="0">
                <a:srgbClr val="D4E5F5"/>
              </a:gs>
              <a:gs pos="100000">
                <a:srgbClr val="70A4D5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C9DAF8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Trebuchet MS"/>
                <a:ea typeface="Trebuchet MS"/>
                <a:cs typeface="Trebuchet MS"/>
                <a:sym typeface="Trebuchet MS"/>
              </a:rPr>
              <a:t>Networking &amp; Security</a:t>
            </a:r>
            <a:endParaRPr sz="20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81" name="Google Shape;181;p32"/>
          <p:cNvSpPr txBox="1"/>
          <p:nvPr/>
        </p:nvSpPr>
        <p:spPr>
          <a:xfrm>
            <a:off x="151350" y="103325"/>
            <a:ext cx="6045600" cy="4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Trebuchet MS"/>
                <a:ea typeface="Trebuchet MS"/>
                <a:cs typeface="Trebuchet MS"/>
                <a:sym typeface="Trebuchet MS"/>
              </a:rPr>
              <a:t>Building Blocks (Abstract)</a:t>
            </a:r>
            <a:endParaRPr sz="20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3"/>
          <p:cNvSpPr/>
          <p:nvPr/>
        </p:nvSpPr>
        <p:spPr>
          <a:xfrm>
            <a:off x="2814150" y="1274275"/>
            <a:ext cx="1327200" cy="832800"/>
          </a:xfrm>
          <a:prstGeom prst="rect">
            <a:avLst/>
          </a:prstGeom>
          <a:gradFill>
            <a:gsLst>
              <a:gs pos="0">
                <a:srgbClr val="D4E5F5"/>
              </a:gs>
              <a:gs pos="100000">
                <a:srgbClr val="70A4D5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C9DAF8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Trebuchet MS"/>
                <a:ea typeface="Trebuchet MS"/>
                <a:cs typeface="Trebuchet MS"/>
                <a:sym typeface="Trebuchet MS"/>
              </a:rPr>
              <a:t>Storage</a:t>
            </a:r>
            <a:endParaRPr sz="20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87" name="Google Shape;187;p33"/>
          <p:cNvSpPr/>
          <p:nvPr/>
        </p:nvSpPr>
        <p:spPr>
          <a:xfrm>
            <a:off x="4658675" y="1274275"/>
            <a:ext cx="1286700" cy="832800"/>
          </a:xfrm>
          <a:prstGeom prst="rect">
            <a:avLst/>
          </a:prstGeom>
          <a:gradFill>
            <a:gsLst>
              <a:gs pos="0">
                <a:srgbClr val="D4E5F5"/>
              </a:gs>
              <a:gs pos="100000">
                <a:srgbClr val="70A4D5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C9DAF8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Trebuchet MS"/>
                <a:ea typeface="Trebuchet MS"/>
                <a:cs typeface="Trebuchet MS"/>
                <a:sym typeface="Trebuchet MS"/>
              </a:rPr>
              <a:t>Compute</a:t>
            </a:r>
            <a:endParaRPr sz="20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88" name="Google Shape;188;p33"/>
          <p:cNvSpPr/>
          <p:nvPr/>
        </p:nvSpPr>
        <p:spPr>
          <a:xfrm>
            <a:off x="3074400" y="2618675"/>
            <a:ext cx="2758200" cy="832800"/>
          </a:xfrm>
          <a:prstGeom prst="rect">
            <a:avLst/>
          </a:prstGeom>
          <a:gradFill>
            <a:gsLst>
              <a:gs pos="0">
                <a:srgbClr val="D4E5F5"/>
              </a:gs>
              <a:gs pos="100000">
                <a:srgbClr val="70A4D5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C9DAF8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Trebuchet MS"/>
                <a:ea typeface="Trebuchet MS"/>
                <a:cs typeface="Trebuchet MS"/>
                <a:sym typeface="Trebuchet MS"/>
              </a:rPr>
              <a:t>Networking &amp; Security</a:t>
            </a:r>
            <a:endParaRPr sz="20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89" name="Google Shape;189;p33"/>
          <p:cNvSpPr txBox="1"/>
          <p:nvPr/>
        </p:nvSpPr>
        <p:spPr>
          <a:xfrm>
            <a:off x="151350" y="103325"/>
            <a:ext cx="6045600" cy="4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Trebuchet MS"/>
                <a:ea typeface="Trebuchet MS"/>
                <a:cs typeface="Trebuchet MS"/>
                <a:sym typeface="Trebuchet MS"/>
              </a:rPr>
              <a:t>Building Blocks (Abstract)</a:t>
            </a:r>
            <a:endParaRPr sz="20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90" name="Google Shape;190;p33"/>
          <p:cNvSpPr/>
          <p:nvPr/>
        </p:nvSpPr>
        <p:spPr>
          <a:xfrm>
            <a:off x="1742925" y="589025"/>
            <a:ext cx="5265000" cy="4268100"/>
          </a:xfrm>
          <a:prstGeom prst="ellipse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33"/>
          <p:cNvSpPr txBox="1"/>
          <p:nvPr/>
        </p:nvSpPr>
        <p:spPr>
          <a:xfrm>
            <a:off x="2640750" y="3659525"/>
            <a:ext cx="3556200" cy="4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00FF"/>
                </a:solidFill>
                <a:latin typeface="Trebuchet MS"/>
                <a:ea typeface="Trebuchet MS"/>
                <a:cs typeface="Trebuchet MS"/>
                <a:sym typeface="Trebuchet MS"/>
              </a:rPr>
              <a:t>Data Structures and Algorithms</a:t>
            </a:r>
            <a:endParaRPr b="1" sz="1800">
              <a:solidFill>
                <a:srgbClr val="0000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4"/>
          <p:cNvSpPr txBox="1"/>
          <p:nvPr/>
        </p:nvSpPr>
        <p:spPr>
          <a:xfrm>
            <a:off x="6144850" y="2618675"/>
            <a:ext cx="3006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34"/>
          <p:cNvSpPr/>
          <p:nvPr/>
        </p:nvSpPr>
        <p:spPr>
          <a:xfrm>
            <a:off x="1435050" y="1274275"/>
            <a:ext cx="2437200" cy="1257600"/>
          </a:xfrm>
          <a:prstGeom prst="rect">
            <a:avLst/>
          </a:prstGeom>
          <a:gradFill>
            <a:gsLst>
              <a:gs pos="0">
                <a:srgbClr val="FFF6DB"/>
              </a:gs>
              <a:gs pos="100000">
                <a:srgbClr val="FAD25C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C9DAF8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Trebuchet MS"/>
                <a:ea typeface="Trebuchet MS"/>
                <a:cs typeface="Trebuchet MS"/>
                <a:sym typeface="Trebuchet MS"/>
              </a:rPr>
              <a:t>Storage</a:t>
            </a:r>
            <a:endParaRPr sz="20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98" name="Google Shape;198;p34"/>
          <p:cNvSpPr/>
          <p:nvPr/>
        </p:nvSpPr>
        <p:spPr>
          <a:xfrm>
            <a:off x="4910225" y="1274275"/>
            <a:ext cx="2437200" cy="1257600"/>
          </a:xfrm>
          <a:prstGeom prst="rect">
            <a:avLst/>
          </a:prstGeom>
          <a:gradFill>
            <a:gsLst>
              <a:gs pos="0">
                <a:srgbClr val="D4E5F5"/>
              </a:gs>
              <a:gs pos="100000">
                <a:srgbClr val="70A4D5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C9DAF8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Trebuchet MS"/>
                <a:ea typeface="Trebuchet MS"/>
                <a:cs typeface="Trebuchet MS"/>
                <a:sym typeface="Trebuchet MS"/>
              </a:rPr>
              <a:t>Compute</a:t>
            </a:r>
            <a:endParaRPr sz="20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99" name="Google Shape;199;p34"/>
          <p:cNvSpPr/>
          <p:nvPr/>
        </p:nvSpPr>
        <p:spPr>
          <a:xfrm>
            <a:off x="2588650" y="2932150"/>
            <a:ext cx="3556200" cy="1257600"/>
          </a:xfrm>
          <a:prstGeom prst="rect">
            <a:avLst/>
          </a:prstGeom>
          <a:gradFill>
            <a:gsLst>
              <a:gs pos="0">
                <a:srgbClr val="D4E5F5"/>
              </a:gs>
              <a:gs pos="100000">
                <a:srgbClr val="70A4D5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C9DAF8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Trebuchet MS"/>
                <a:ea typeface="Trebuchet MS"/>
                <a:cs typeface="Trebuchet MS"/>
                <a:sym typeface="Trebuchet MS"/>
              </a:rPr>
              <a:t>Networking &amp; Security</a:t>
            </a:r>
            <a:endParaRPr sz="20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00" name="Google Shape;200;p34"/>
          <p:cNvSpPr txBox="1"/>
          <p:nvPr/>
        </p:nvSpPr>
        <p:spPr>
          <a:xfrm>
            <a:off x="151350" y="103325"/>
            <a:ext cx="6045600" cy="4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Trebuchet MS"/>
                <a:ea typeface="Trebuchet MS"/>
                <a:cs typeface="Trebuchet MS"/>
                <a:sym typeface="Trebuchet MS"/>
              </a:rPr>
              <a:t>Building Blocks - Storage</a:t>
            </a:r>
            <a:endParaRPr sz="20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5"/>
          <p:cNvSpPr txBox="1"/>
          <p:nvPr/>
        </p:nvSpPr>
        <p:spPr>
          <a:xfrm>
            <a:off x="6144850" y="2618675"/>
            <a:ext cx="3006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35"/>
          <p:cNvSpPr txBox="1"/>
          <p:nvPr/>
        </p:nvSpPr>
        <p:spPr>
          <a:xfrm>
            <a:off x="186025" y="77300"/>
            <a:ext cx="6045600" cy="4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Trebuchet MS"/>
                <a:ea typeface="Trebuchet MS"/>
                <a:cs typeface="Trebuchet MS"/>
                <a:sym typeface="Trebuchet MS"/>
              </a:rPr>
              <a:t>Building Blocks - </a:t>
            </a:r>
            <a:r>
              <a:rPr lang="en" sz="2000" u="sng">
                <a:latin typeface="Trebuchet MS"/>
                <a:ea typeface="Trebuchet MS"/>
                <a:cs typeface="Trebuchet MS"/>
                <a:sym typeface="Trebuchet MS"/>
              </a:rPr>
              <a:t>Storage</a:t>
            </a:r>
            <a:endParaRPr sz="2000" u="sng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07" name="Google Shape;207;p35"/>
          <p:cNvSpPr txBox="1"/>
          <p:nvPr/>
        </p:nvSpPr>
        <p:spPr>
          <a:xfrm>
            <a:off x="186025" y="628700"/>
            <a:ext cx="5646600" cy="42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rebuchet MS"/>
              <a:buChar char="●"/>
            </a:pPr>
            <a:r>
              <a:rPr lang="en">
                <a:latin typeface="Trebuchet MS"/>
                <a:ea typeface="Trebuchet MS"/>
                <a:cs typeface="Trebuchet MS"/>
                <a:sym typeface="Trebuchet MS"/>
              </a:rPr>
              <a:t>Necessary to provide the concept of “</a:t>
            </a:r>
            <a:r>
              <a:rPr i="1" lang="en" u="sng">
                <a:latin typeface="Trebuchet MS"/>
                <a:ea typeface="Trebuchet MS"/>
                <a:cs typeface="Trebuchet MS"/>
                <a:sym typeface="Trebuchet MS"/>
              </a:rPr>
              <a:t>Memory</a:t>
            </a:r>
            <a:r>
              <a:rPr lang="en">
                <a:latin typeface="Trebuchet MS"/>
                <a:ea typeface="Trebuchet MS"/>
                <a:cs typeface="Trebuchet MS"/>
                <a:sym typeface="Trebuchet MS"/>
              </a:rPr>
              <a:t>” to machines. 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rebuchet MS"/>
              <a:buChar char="●"/>
            </a:pPr>
            <a:r>
              <a:rPr lang="en">
                <a:latin typeface="Trebuchet MS"/>
                <a:ea typeface="Trebuchet MS"/>
                <a:cs typeface="Trebuchet MS"/>
                <a:sym typeface="Trebuchet MS"/>
              </a:rPr>
              <a:t>Humans have brains and memory centers. 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rebuchet MS"/>
              <a:buChar char="○"/>
            </a:pPr>
            <a:r>
              <a:rPr lang="en">
                <a:latin typeface="Trebuchet MS"/>
                <a:ea typeface="Trebuchet MS"/>
                <a:cs typeface="Trebuchet MS"/>
                <a:sym typeface="Trebuchet MS"/>
              </a:rPr>
              <a:t>Short Term Memory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rebuchet MS"/>
              <a:buChar char="○"/>
            </a:pPr>
            <a:r>
              <a:rPr lang="en">
                <a:latin typeface="Trebuchet MS"/>
                <a:ea typeface="Trebuchet MS"/>
                <a:cs typeface="Trebuchet MS"/>
                <a:sym typeface="Trebuchet MS"/>
              </a:rPr>
              <a:t>Long Term Memory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rebuchet MS"/>
              <a:buChar char="●"/>
            </a:pPr>
            <a:r>
              <a:rPr lang="en">
                <a:latin typeface="Trebuchet MS"/>
                <a:ea typeface="Trebuchet MS"/>
                <a:cs typeface="Trebuchet MS"/>
                <a:sym typeface="Trebuchet MS"/>
              </a:rPr>
              <a:t>Even Longer Term Memoization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rebuchet MS"/>
              <a:buChar char="○"/>
            </a:pPr>
            <a:r>
              <a:rPr lang="en">
                <a:latin typeface="Trebuchet MS"/>
                <a:ea typeface="Trebuchet MS"/>
                <a:cs typeface="Trebuchet MS"/>
                <a:sym typeface="Trebuchet MS"/>
              </a:rPr>
              <a:t>Tablets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rebuchet MS"/>
              <a:buChar char="○"/>
            </a:pPr>
            <a:r>
              <a:rPr lang="en">
                <a:latin typeface="Trebuchet MS"/>
                <a:ea typeface="Trebuchet MS"/>
                <a:cs typeface="Trebuchet MS"/>
                <a:sym typeface="Trebuchet MS"/>
              </a:rPr>
              <a:t>Books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rebuchet MS"/>
              <a:buChar char="○"/>
            </a:pPr>
            <a:r>
              <a:rPr lang="en">
                <a:latin typeface="Trebuchet MS"/>
                <a:ea typeface="Trebuchet MS"/>
                <a:cs typeface="Trebuchet MS"/>
                <a:sym typeface="Trebuchet MS"/>
              </a:rPr>
              <a:t>Ledgers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08" name="Google Shape;20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29025" y="77300"/>
            <a:ext cx="3469475" cy="252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66575" y="2922250"/>
            <a:ext cx="2984513" cy="181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91925" y="3136575"/>
            <a:ext cx="3006575" cy="1475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6"/>
          <p:cNvSpPr txBox="1"/>
          <p:nvPr/>
        </p:nvSpPr>
        <p:spPr>
          <a:xfrm>
            <a:off x="6144850" y="2618675"/>
            <a:ext cx="3006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36"/>
          <p:cNvSpPr txBox="1"/>
          <p:nvPr/>
        </p:nvSpPr>
        <p:spPr>
          <a:xfrm>
            <a:off x="186025" y="146675"/>
            <a:ext cx="6045600" cy="4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Trebuchet MS"/>
                <a:ea typeface="Trebuchet MS"/>
                <a:cs typeface="Trebuchet MS"/>
                <a:sym typeface="Trebuchet MS"/>
              </a:rPr>
              <a:t>Building Blocks - Storage</a:t>
            </a:r>
            <a:endParaRPr sz="20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17" name="Google Shape;217;p36"/>
          <p:cNvSpPr txBox="1"/>
          <p:nvPr/>
        </p:nvSpPr>
        <p:spPr>
          <a:xfrm>
            <a:off x="186025" y="797200"/>
            <a:ext cx="8482800" cy="41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rebuchet MS"/>
              <a:buChar char="●"/>
            </a:pPr>
            <a:r>
              <a:rPr lang="en">
                <a:latin typeface="Trebuchet MS"/>
                <a:ea typeface="Trebuchet MS"/>
                <a:cs typeface="Trebuchet MS"/>
                <a:sym typeface="Trebuchet MS"/>
              </a:rPr>
              <a:t>Hardware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rebuchet MS"/>
              <a:buChar char="○"/>
            </a:pPr>
            <a:r>
              <a:rPr lang="en">
                <a:latin typeface="Trebuchet MS"/>
                <a:ea typeface="Trebuchet MS"/>
                <a:cs typeface="Trebuchet MS"/>
                <a:sym typeface="Trebuchet MS"/>
              </a:rPr>
              <a:t>Tape Drives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rebuchet MS"/>
              <a:buChar char="○"/>
            </a:pPr>
            <a:r>
              <a:rPr lang="en">
                <a:latin typeface="Trebuchet MS"/>
                <a:ea typeface="Trebuchet MS"/>
                <a:cs typeface="Trebuchet MS"/>
                <a:sym typeface="Trebuchet MS"/>
              </a:rPr>
              <a:t>Mechanical Drives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rebuchet MS"/>
              <a:buChar char="○"/>
            </a:pPr>
            <a:r>
              <a:rPr lang="en">
                <a:latin typeface="Trebuchet MS"/>
                <a:ea typeface="Trebuchet MS"/>
                <a:cs typeface="Trebuchet MS"/>
                <a:sym typeface="Trebuchet MS"/>
              </a:rPr>
              <a:t>Solid State Drives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rebuchet MS"/>
              <a:buChar char="○"/>
            </a:pPr>
            <a:r>
              <a:rPr lang="en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RAM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rebuchet MS"/>
              <a:buChar char="●"/>
            </a:pPr>
            <a:r>
              <a:rPr lang="en">
                <a:latin typeface="Trebuchet MS"/>
                <a:ea typeface="Trebuchet MS"/>
                <a:cs typeface="Trebuchet MS"/>
                <a:sym typeface="Trebuchet MS"/>
              </a:rPr>
              <a:t>Software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rebuchet MS"/>
              <a:buChar char="○"/>
            </a:pPr>
            <a:r>
              <a:rPr lang="en">
                <a:latin typeface="Trebuchet MS"/>
                <a:ea typeface="Trebuchet MS"/>
                <a:cs typeface="Trebuchet MS"/>
                <a:sym typeface="Trebuchet MS"/>
              </a:rPr>
              <a:t>In Memory Caches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rebuchet MS"/>
              <a:buChar char="○"/>
            </a:pPr>
            <a:r>
              <a:rPr lang="en">
                <a:latin typeface="Trebuchet MS"/>
                <a:ea typeface="Trebuchet MS"/>
                <a:cs typeface="Trebuchet MS"/>
                <a:sym typeface="Trebuchet MS"/>
              </a:rPr>
              <a:t>Databases: 4-5 different types depending on the “</a:t>
            </a:r>
            <a:r>
              <a:rPr i="1" lang="en" u="sng">
                <a:latin typeface="Trebuchet MS"/>
                <a:ea typeface="Trebuchet MS"/>
                <a:cs typeface="Trebuchet MS"/>
                <a:sym typeface="Trebuchet MS"/>
              </a:rPr>
              <a:t>characteristics</a:t>
            </a:r>
            <a:r>
              <a:rPr i="1" lang="en">
                <a:latin typeface="Trebuchet MS"/>
                <a:ea typeface="Trebuchet MS"/>
                <a:cs typeface="Trebuchet MS"/>
                <a:sym typeface="Trebuchet MS"/>
              </a:rPr>
              <a:t>”</a:t>
            </a:r>
            <a:r>
              <a:rPr lang="en">
                <a:latin typeface="Trebuchet MS"/>
                <a:ea typeface="Trebuchet MS"/>
                <a:cs typeface="Trebuchet MS"/>
                <a:sym typeface="Trebuchet MS"/>
              </a:rPr>
              <a:t> of the data they store. 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75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rebuchet MS"/>
              <a:buChar char="■"/>
            </a:pPr>
            <a:r>
              <a:rPr lang="en">
                <a:latin typeface="Trebuchet MS"/>
                <a:ea typeface="Trebuchet MS"/>
                <a:cs typeface="Trebuchet MS"/>
                <a:sym typeface="Trebuchet MS"/>
              </a:rPr>
              <a:t>We will cover these in detail in the coming sessions. 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7"/>
          <p:cNvSpPr txBox="1"/>
          <p:nvPr/>
        </p:nvSpPr>
        <p:spPr>
          <a:xfrm>
            <a:off x="6144850" y="2618675"/>
            <a:ext cx="3006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37"/>
          <p:cNvSpPr/>
          <p:nvPr/>
        </p:nvSpPr>
        <p:spPr>
          <a:xfrm>
            <a:off x="1435050" y="1274275"/>
            <a:ext cx="2437200" cy="1257600"/>
          </a:xfrm>
          <a:prstGeom prst="rect">
            <a:avLst/>
          </a:prstGeom>
          <a:gradFill>
            <a:gsLst>
              <a:gs pos="0">
                <a:srgbClr val="D4E5F5"/>
              </a:gs>
              <a:gs pos="100000">
                <a:srgbClr val="70A4D5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C9DAF8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Trebuchet MS"/>
                <a:ea typeface="Trebuchet MS"/>
                <a:cs typeface="Trebuchet MS"/>
                <a:sym typeface="Trebuchet MS"/>
              </a:rPr>
              <a:t>Storage</a:t>
            </a:r>
            <a:endParaRPr sz="20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24" name="Google Shape;224;p37"/>
          <p:cNvSpPr/>
          <p:nvPr/>
        </p:nvSpPr>
        <p:spPr>
          <a:xfrm>
            <a:off x="4910225" y="1274275"/>
            <a:ext cx="2437200" cy="1257600"/>
          </a:xfrm>
          <a:prstGeom prst="rect">
            <a:avLst/>
          </a:prstGeom>
          <a:gradFill>
            <a:gsLst>
              <a:gs pos="0">
                <a:srgbClr val="FFF6DB"/>
              </a:gs>
              <a:gs pos="100000">
                <a:srgbClr val="FAD25C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C9DAF8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Trebuchet MS"/>
                <a:ea typeface="Trebuchet MS"/>
                <a:cs typeface="Trebuchet MS"/>
                <a:sym typeface="Trebuchet MS"/>
              </a:rPr>
              <a:t>Compute</a:t>
            </a:r>
            <a:endParaRPr sz="20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25" name="Google Shape;225;p37"/>
          <p:cNvSpPr/>
          <p:nvPr/>
        </p:nvSpPr>
        <p:spPr>
          <a:xfrm>
            <a:off x="2588650" y="2932150"/>
            <a:ext cx="3556200" cy="1257600"/>
          </a:xfrm>
          <a:prstGeom prst="rect">
            <a:avLst/>
          </a:prstGeom>
          <a:gradFill>
            <a:gsLst>
              <a:gs pos="0">
                <a:srgbClr val="D4E5F5"/>
              </a:gs>
              <a:gs pos="100000">
                <a:srgbClr val="70A4D5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C9DAF8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Trebuchet MS"/>
                <a:ea typeface="Trebuchet MS"/>
                <a:cs typeface="Trebuchet MS"/>
                <a:sym typeface="Trebuchet MS"/>
              </a:rPr>
              <a:t>Networking &amp; Security</a:t>
            </a:r>
            <a:endParaRPr sz="20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26" name="Google Shape;226;p37"/>
          <p:cNvSpPr txBox="1"/>
          <p:nvPr/>
        </p:nvSpPr>
        <p:spPr>
          <a:xfrm>
            <a:off x="151350" y="103325"/>
            <a:ext cx="6045600" cy="4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Trebuchet MS"/>
                <a:ea typeface="Trebuchet MS"/>
                <a:cs typeface="Trebuchet MS"/>
                <a:sym typeface="Trebuchet MS"/>
              </a:rPr>
              <a:t>Building Blocks - </a:t>
            </a:r>
            <a:r>
              <a:rPr lang="en" sz="2000" u="sng">
                <a:latin typeface="Trebuchet MS"/>
                <a:ea typeface="Trebuchet MS"/>
                <a:cs typeface="Trebuchet MS"/>
                <a:sym typeface="Trebuchet MS"/>
              </a:rPr>
              <a:t>Compute</a:t>
            </a:r>
            <a:endParaRPr sz="2000" u="sng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8"/>
          <p:cNvSpPr txBox="1"/>
          <p:nvPr/>
        </p:nvSpPr>
        <p:spPr>
          <a:xfrm>
            <a:off x="6144850" y="2618675"/>
            <a:ext cx="3006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38"/>
          <p:cNvSpPr txBox="1"/>
          <p:nvPr/>
        </p:nvSpPr>
        <p:spPr>
          <a:xfrm>
            <a:off x="151350" y="103325"/>
            <a:ext cx="6045600" cy="4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Trebuchet MS"/>
                <a:ea typeface="Trebuchet MS"/>
                <a:cs typeface="Trebuchet MS"/>
                <a:sym typeface="Trebuchet MS"/>
              </a:rPr>
              <a:t>Building Blocks - </a:t>
            </a:r>
            <a:r>
              <a:rPr lang="en" sz="2000" u="sng">
                <a:latin typeface="Trebuchet MS"/>
                <a:ea typeface="Trebuchet MS"/>
                <a:cs typeface="Trebuchet MS"/>
                <a:sym typeface="Trebuchet MS"/>
              </a:rPr>
              <a:t>Compute</a:t>
            </a:r>
            <a:endParaRPr sz="2000" u="sng"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33" name="Google Shape;23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6800" y="320125"/>
            <a:ext cx="3764400" cy="2734400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38"/>
          <p:cNvSpPr txBox="1"/>
          <p:nvPr/>
        </p:nvSpPr>
        <p:spPr>
          <a:xfrm>
            <a:off x="186025" y="710475"/>
            <a:ext cx="4892100" cy="42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6035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rebuchet MS"/>
              <a:buChar char="●"/>
            </a:pPr>
            <a:r>
              <a:rPr lang="en">
                <a:latin typeface="Trebuchet MS"/>
                <a:ea typeface="Trebuchet MS"/>
                <a:cs typeface="Trebuchet MS"/>
                <a:sym typeface="Trebuchet MS"/>
              </a:rPr>
              <a:t>Represents the “Execution” portion of any software. 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11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Trebuchet MS"/>
              <a:buChar char="○"/>
            </a:pPr>
            <a:r>
              <a:rPr lang="en" sz="1300">
                <a:latin typeface="Trebuchet MS"/>
                <a:ea typeface="Trebuchet MS"/>
                <a:cs typeface="Trebuchet MS"/>
                <a:sym typeface="Trebuchet MS"/>
              </a:rPr>
              <a:t>Instruction Execution on the Processor. </a:t>
            </a:r>
            <a:endParaRPr sz="13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6035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rebuchet MS"/>
              <a:buChar char="●"/>
            </a:pPr>
            <a:r>
              <a:rPr lang="en">
                <a:latin typeface="Trebuchet MS"/>
                <a:ea typeface="Trebuchet MS"/>
                <a:cs typeface="Trebuchet MS"/>
                <a:sym typeface="Trebuchet MS"/>
              </a:rPr>
              <a:t>Different Models of Execution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11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Trebuchet MS"/>
              <a:buChar char="○"/>
            </a:pPr>
            <a:r>
              <a:rPr lang="en" sz="1300">
                <a:latin typeface="Trebuchet MS"/>
                <a:ea typeface="Trebuchet MS"/>
                <a:cs typeface="Trebuchet MS"/>
                <a:sym typeface="Trebuchet MS"/>
              </a:rPr>
              <a:t>Process Driven</a:t>
            </a:r>
            <a:endParaRPr sz="13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11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Trebuchet MS"/>
              <a:buChar char="○"/>
            </a:pPr>
            <a:r>
              <a:rPr lang="en" sz="1300">
                <a:latin typeface="Trebuchet MS"/>
                <a:ea typeface="Trebuchet MS"/>
                <a:cs typeface="Trebuchet MS"/>
                <a:sym typeface="Trebuchet MS"/>
              </a:rPr>
              <a:t>Thread Driven</a:t>
            </a:r>
            <a:endParaRPr sz="13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rebuchet MS"/>
              <a:buChar char="●"/>
            </a:pPr>
            <a:r>
              <a:rPr lang="en">
                <a:latin typeface="Trebuchet MS"/>
                <a:ea typeface="Trebuchet MS"/>
                <a:cs typeface="Trebuchet MS"/>
                <a:sym typeface="Trebuchet MS"/>
              </a:rPr>
              <a:t>Security Parameters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11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Trebuchet MS"/>
              <a:buChar char="○"/>
            </a:pPr>
            <a:r>
              <a:rPr lang="en" sz="1300">
                <a:latin typeface="Trebuchet MS"/>
                <a:ea typeface="Trebuchet MS"/>
                <a:cs typeface="Trebuchet MS"/>
                <a:sym typeface="Trebuchet MS"/>
              </a:rPr>
              <a:t>System Level</a:t>
            </a:r>
            <a:endParaRPr sz="13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11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Trebuchet MS"/>
              <a:buChar char="○"/>
            </a:pPr>
            <a:r>
              <a:rPr lang="en" sz="1300">
                <a:latin typeface="Trebuchet MS"/>
                <a:ea typeface="Trebuchet MS"/>
                <a:cs typeface="Trebuchet MS"/>
                <a:sym typeface="Trebuchet MS"/>
              </a:rPr>
              <a:t>User Level</a:t>
            </a:r>
            <a:endParaRPr sz="13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Trebuchet MS"/>
              <a:buChar char="●"/>
            </a:pPr>
            <a:r>
              <a:rPr lang="en" sz="1300">
                <a:latin typeface="Trebuchet MS"/>
                <a:ea typeface="Trebuchet MS"/>
                <a:cs typeface="Trebuchet MS"/>
                <a:sym typeface="Trebuchet MS"/>
              </a:rPr>
              <a:t>Scheduling</a:t>
            </a:r>
            <a:endParaRPr sz="13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11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Trebuchet MS"/>
              <a:buChar char="○"/>
            </a:pPr>
            <a:r>
              <a:rPr lang="en" sz="1300">
                <a:latin typeface="Trebuchet MS"/>
                <a:ea typeface="Trebuchet MS"/>
                <a:cs typeface="Trebuchet MS"/>
                <a:sym typeface="Trebuchet MS"/>
              </a:rPr>
              <a:t>Interesting Class of Problems</a:t>
            </a:r>
            <a:endParaRPr sz="13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Trebuchet MS"/>
              <a:buChar char="●"/>
            </a:pPr>
            <a:r>
              <a:rPr lang="en" sz="1300">
                <a:latin typeface="Trebuchet MS"/>
                <a:ea typeface="Trebuchet MS"/>
                <a:cs typeface="Trebuchet MS"/>
                <a:sym typeface="Trebuchet MS"/>
              </a:rPr>
              <a:t>Packaging</a:t>
            </a:r>
            <a:endParaRPr sz="13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11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Trebuchet MS"/>
              <a:buChar char="○"/>
            </a:pPr>
            <a:r>
              <a:rPr lang="en" sz="1300">
                <a:latin typeface="Trebuchet MS"/>
                <a:ea typeface="Trebuchet MS"/>
                <a:cs typeface="Trebuchet MS"/>
                <a:sym typeface="Trebuchet MS"/>
              </a:rPr>
              <a:t>Vanilla Executables</a:t>
            </a:r>
            <a:endParaRPr sz="13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11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Trebuchet MS"/>
              <a:buChar char="○"/>
            </a:pPr>
            <a:r>
              <a:rPr lang="en" sz="1300">
                <a:latin typeface="Trebuchet MS"/>
                <a:ea typeface="Trebuchet MS"/>
                <a:cs typeface="Trebuchet MS"/>
                <a:sym typeface="Trebuchet MS"/>
              </a:rPr>
              <a:t>Containers</a:t>
            </a:r>
            <a:endParaRPr sz="13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11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Trebuchet MS"/>
              <a:buChar char="○"/>
            </a:pPr>
            <a:r>
              <a:rPr lang="en" sz="1300">
                <a:latin typeface="Trebuchet MS"/>
                <a:ea typeface="Trebuchet MS"/>
                <a:cs typeface="Trebuchet MS"/>
                <a:sym typeface="Trebuchet MS"/>
              </a:rPr>
              <a:t>Virtual Machines</a:t>
            </a:r>
            <a:endParaRPr sz="13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35" name="Google Shape;235;p38"/>
          <p:cNvSpPr txBox="1"/>
          <p:nvPr/>
        </p:nvSpPr>
        <p:spPr>
          <a:xfrm>
            <a:off x="3733575" y="3251875"/>
            <a:ext cx="5221500" cy="16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Trebuchet MS"/>
              <a:buChar char="●"/>
            </a:pPr>
            <a:r>
              <a:rPr lang="en">
                <a:latin typeface="Trebuchet MS"/>
                <a:ea typeface="Trebuchet MS"/>
                <a:cs typeface="Trebuchet MS"/>
                <a:sym typeface="Trebuchet MS"/>
              </a:rPr>
              <a:t>Compute Capacity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7500" lvl="1" marL="914400" rtl="0" algn="l">
              <a:spcBef>
                <a:spcPts val="1000"/>
              </a:spcBef>
              <a:spcAft>
                <a:spcPts val="0"/>
              </a:spcAft>
              <a:buSzPts val="1400"/>
              <a:buFont typeface="Trebuchet MS"/>
              <a:buChar char="○"/>
            </a:pPr>
            <a:r>
              <a:rPr lang="en">
                <a:latin typeface="Trebuchet MS"/>
                <a:ea typeface="Trebuchet MS"/>
                <a:cs typeface="Trebuchet MS"/>
                <a:sym typeface="Trebuchet MS"/>
              </a:rPr>
              <a:t>Processor Architecture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Trebuchet MS"/>
              <a:buChar char="○"/>
            </a:pPr>
            <a:r>
              <a:rPr lang="en">
                <a:latin typeface="Trebuchet MS"/>
                <a:ea typeface="Trebuchet MS"/>
                <a:cs typeface="Trebuchet MS"/>
                <a:sym typeface="Trebuchet MS"/>
              </a:rPr>
              <a:t>Clock Frequency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Trebuchet MS"/>
              <a:buChar char="○"/>
            </a:pPr>
            <a:r>
              <a:rPr lang="en">
                <a:latin typeface="Trebuchet MS"/>
                <a:ea typeface="Trebuchet MS"/>
                <a:cs typeface="Trebuchet MS"/>
                <a:sym typeface="Trebuchet MS"/>
              </a:rPr>
              <a:t>Memory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9"/>
          <p:cNvSpPr txBox="1"/>
          <p:nvPr/>
        </p:nvSpPr>
        <p:spPr>
          <a:xfrm>
            <a:off x="6144850" y="2618675"/>
            <a:ext cx="3006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39"/>
          <p:cNvSpPr txBox="1"/>
          <p:nvPr/>
        </p:nvSpPr>
        <p:spPr>
          <a:xfrm>
            <a:off x="151350" y="103325"/>
            <a:ext cx="6045600" cy="4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Trebuchet MS"/>
                <a:ea typeface="Trebuchet MS"/>
                <a:cs typeface="Trebuchet MS"/>
                <a:sym typeface="Trebuchet MS"/>
              </a:rPr>
              <a:t>Building Blocks - Compute - Moore’s Law</a:t>
            </a:r>
            <a:endParaRPr sz="20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42" name="Google Shape;24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22900" y="849251"/>
            <a:ext cx="5742000" cy="4024951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39"/>
          <p:cNvSpPr txBox="1"/>
          <p:nvPr/>
        </p:nvSpPr>
        <p:spPr>
          <a:xfrm>
            <a:off x="298800" y="1383450"/>
            <a:ext cx="2758200" cy="237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0000FF"/>
                </a:solidFill>
                <a:latin typeface="Trebuchet MS"/>
                <a:ea typeface="Trebuchet MS"/>
                <a:cs typeface="Trebuchet MS"/>
                <a:sym typeface="Trebuchet MS"/>
              </a:rPr>
              <a:t>The number of transistors on computer chips doubles approximately every two years.</a:t>
            </a:r>
            <a:endParaRPr i="1">
              <a:solidFill>
                <a:srgbClr val="0000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rgbClr val="0000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7500" lvl="0" marL="457200" rtl="0" algn="ctr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400"/>
              <a:buFont typeface="Trebuchet MS"/>
              <a:buChar char="-"/>
            </a:pPr>
            <a:r>
              <a:rPr i="1" lang="en">
                <a:solidFill>
                  <a:srgbClr val="0000FF"/>
                </a:solidFill>
                <a:latin typeface="Trebuchet MS"/>
                <a:ea typeface="Trebuchet MS"/>
                <a:cs typeface="Trebuchet MS"/>
                <a:sym typeface="Trebuchet MS"/>
              </a:rPr>
              <a:t>Gordon Moore, Founder of Intel</a:t>
            </a:r>
            <a:endParaRPr i="1">
              <a:solidFill>
                <a:srgbClr val="0000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0"/>
          <p:cNvSpPr txBox="1"/>
          <p:nvPr/>
        </p:nvSpPr>
        <p:spPr>
          <a:xfrm>
            <a:off x="6144850" y="2618675"/>
            <a:ext cx="3006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40"/>
          <p:cNvSpPr txBox="1"/>
          <p:nvPr/>
        </p:nvSpPr>
        <p:spPr>
          <a:xfrm>
            <a:off x="151350" y="103325"/>
            <a:ext cx="8595600" cy="4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Trebuchet MS"/>
                <a:ea typeface="Trebuchet MS"/>
                <a:cs typeface="Trebuchet MS"/>
                <a:sym typeface="Trebuchet MS"/>
              </a:rPr>
              <a:t>Building Blocks - Compute - Moore’s Laws - Consequence</a:t>
            </a:r>
            <a:endParaRPr sz="20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50" name="Google Shape;25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3175" y="831900"/>
            <a:ext cx="4571074" cy="3608274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40"/>
          <p:cNvSpPr txBox="1"/>
          <p:nvPr/>
        </p:nvSpPr>
        <p:spPr>
          <a:xfrm>
            <a:off x="186050" y="831900"/>
            <a:ext cx="4024500" cy="390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Trebuchet MS"/>
              <a:buChar char="●"/>
            </a:pPr>
            <a:r>
              <a:rPr lang="en">
                <a:latin typeface="Trebuchet MS"/>
                <a:ea typeface="Trebuchet MS"/>
                <a:cs typeface="Trebuchet MS"/>
                <a:sym typeface="Trebuchet MS"/>
              </a:rPr>
              <a:t>Advances in Processor Technology have slowed down. 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Trebuchet MS"/>
              <a:buChar char="●"/>
            </a:pPr>
            <a:r>
              <a:rPr lang="en">
                <a:latin typeface="Trebuchet MS"/>
                <a:ea typeface="Trebuchet MS"/>
                <a:cs typeface="Trebuchet MS"/>
                <a:sym typeface="Trebuchet MS"/>
              </a:rPr>
              <a:t>Amount of Compute Power that can be packed in a single processor can’t be increased substantially.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Trebuchet MS"/>
              <a:buChar char="●"/>
            </a:pPr>
            <a:r>
              <a:rPr lang="en">
                <a:latin typeface="Trebuchet MS"/>
                <a:ea typeface="Trebuchet MS"/>
                <a:cs typeface="Trebuchet MS"/>
                <a:sym typeface="Trebuchet MS"/>
              </a:rPr>
              <a:t>Compute Power = </a:t>
            </a:r>
            <a:r>
              <a:rPr i="1" lang="en" sz="1700">
                <a:latin typeface="Trebuchet MS"/>
                <a:ea typeface="Trebuchet MS"/>
                <a:cs typeface="Trebuchet MS"/>
                <a:sym typeface="Trebuchet MS"/>
              </a:rPr>
              <a:t>f</a:t>
            </a:r>
            <a:r>
              <a:rPr lang="en">
                <a:latin typeface="Trebuchet MS"/>
                <a:ea typeface="Trebuchet MS"/>
                <a:cs typeface="Trebuchet MS"/>
                <a:sym typeface="Trebuchet MS"/>
              </a:rPr>
              <a:t>(#Processors)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Trebuchet MS"/>
              <a:buChar char="●"/>
            </a:pPr>
            <a:r>
              <a:rPr lang="en">
                <a:latin typeface="Trebuchet MS"/>
                <a:ea typeface="Trebuchet MS"/>
                <a:cs typeface="Trebuchet MS"/>
                <a:sym typeface="Trebuchet MS"/>
              </a:rPr>
              <a:t>Imposes challenges on programming languages! 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Trebuchet MS"/>
              <a:buChar char="●"/>
            </a:pPr>
            <a:r>
              <a:rPr i="1" lang="en">
                <a:latin typeface="Trebuchet MS"/>
                <a:ea typeface="Trebuchet MS"/>
                <a:cs typeface="Trebuchet MS"/>
                <a:sym typeface="Trebuchet MS"/>
              </a:rPr>
              <a:t>What could they be?</a:t>
            </a:r>
            <a:endParaRPr i="1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1"/>
          <p:cNvSpPr txBox="1"/>
          <p:nvPr/>
        </p:nvSpPr>
        <p:spPr>
          <a:xfrm>
            <a:off x="6144850" y="2618675"/>
            <a:ext cx="3006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41"/>
          <p:cNvSpPr/>
          <p:nvPr/>
        </p:nvSpPr>
        <p:spPr>
          <a:xfrm>
            <a:off x="1435050" y="1274275"/>
            <a:ext cx="2437200" cy="1257600"/>
          </a:xfrm>
          <a:prstGeom prst="rect">
            <a:avLst/>
          </a:prstGeom>
          <a:gradFill>
            <a:gsLst>
              <a:gs pos="0">
                <a:srgbClr val="D4E5F5"/>
              </a:gs>
              <a:gs pos="100000">
                <a:srgbClr val="70A4D5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C9DAF8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Trebuchet MS"/>
                <a:ea typeface="Trebuchet MS"/>
                <a:cs typeface="Trebuchet MS"/>
                <a:sym typeface="Trebuchet MS"/>
              </a:rPr>
              <a:t>Storage</a:t>
            </a:r>
            <a:endParaRPr sz="20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58" name="Google Shape;258;p41"/>
          <p:cNvSpPr/>
          <p:nvPr/>
        </p:nvSpPr>
        <p:spPr>
          <a:xfrm>
            <a:off x="4910225" y="1274275"/>
            <a:ext cx="2437200" cy="1257600"/>
          </a:xfrm>
          <a:prstGeom prst="rect">
            <a:avLst/>
          </a:prstGeom>
          <a:gradFill>
            <a:gsLst>
              <a:gs pos="0">
                <a:srgbClr val="D4E5F5"/>
              </a:gs>
              <a:gs pos="100000">
                <a:srgbClr val="70A4D5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C9DAF8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Trebuchet MS"/>
                <a:ea typeface="Trebuchet MS"/>
                <a:cs typeface="Trebuchet MS"/>
                <a:sym typeface="Trebuchet MS"/>
              </a:rPr>
              <a:t>Compute</a:t>
            </a:r>
            <a:endParaRPr sz="20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59" name="Google Shape;259;p41"/>
          <p:cNvSpPr/>
          <p:nvPr/>
        </p:nvSpPr>
        <p:spPr>
          <a:xfrm>
            <a:off x="2588650" y="2932150"/>
            <a:ext cx="3556200" cy="1257600"/>
          </a:xfrm>
          <a:prstGeom prst="rect">
            <a:avLst/>
          </a:prstGeom>
          <a:gradFill>
            <a:gsLst>
              <a:gs pos="0">
                <a:srgbClr val="FFF6DB"/>
              </a:gs>
              <a:gs pos="100000">
                <a:srgbClr val="FAD25C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C9DAF8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Trebuchet MS"/>
                <a:ea typeface="Trebuchet MS"/>
                <a:cs typeface="Trebuchet MS"/>
                <a:sym typeface="Trebuchet MS"/>
              </a:rPr>
              <a:t>Networking &amp; Security</a:t>
            </a:r>
            <a:endParaRPr sz="20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60" name="Google Shape;260;p41"/>
          <p:cNvSpPr txBox="1"/>
          <p:nvPr/>
        </p:nvSpPr>
        <p:spPr>
          <a:xfrm>
            <a:off x="151350" y="103325"/>
            <a:ext cx="6045600" cy="4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Trebuchet MS"/>
                <a:ea typeface="Trebuchet MS"/>
                <a:cs typeface="Trebuchet MS"/>
                <a:sym typeface="Trebuchet MS"/>
              </a:rPr>
              <a:t>Building Blocks - Networking &amp; Security</a:t>
            </a:r>
            <a:endParaRPr sz="20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12375" y="857900"/>
            <a:ext cx="4942325" cy="3174574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5"/>
          <p:cNvSpPr txBox="1"/>
          <p:nvPr/>
        </p:nvSpPr>
        <p:spPr>
          <a:xfrm>
            <a:off x="134000" y="242100"/>
            <a:ext cx="3877200" cy="402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Trebuchet MS"/>
                <a:ea typeface="Trebuchet MS"/>
                <a:cs typeface="Trebuchet MS"/>
                <a:sym typeface="Trebuchet MS"/>
              </a:rPr>
              <a:t>Software has taken over the world &amp; our daily lives. </a:t>
            </a:r>
            <a:endParaRPr sz="20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8" name="Google Shape;68;p15"/>
          <p:cNvSpPr txBox="1"/>
          <p:nvPr/>
        </p:nvSpPr>
        <p:spPr>
          <a:xfrm>
            <a:off x="298800" y="4266700"/>
            <a:ext cx="87258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>
                <a:latin typeface="Trebuchet MS"/>
                <a:ea typeface="Trebuchet MS"/>
                <a:cs typeface="Trebuchet MS"/>
                <a:sym typeface="Trebuchet MS"/>
              </a:rPr>
              <a:t>* </a:t>
            </a:r>
            <a:r>
              <a:rPr i="1" lang="en" sz="1300" u="sng">
                <a:solidFill>
                  <a:schemeClr val="hlink"/>
                </a:solidFill>
                <a:latin typeface="Trebuchet MS"/>
                <a:ea typeface="Trebuchet MS"/>
                <a:cs typeface="Trebuchet MS"/>
                <a:sym typeface="Trebuchet MS"/>
                <a:hlinkClick r:id="rId4"/>
              </a:rPr>
              <a:t>https://a16z.com/</a:t>
            </a:r>
            <a:endParaRPr i="1" sz="13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>
                <a:latin typeface="Trebuchet MS"/>
                <a:ea typeface="Trebuchet MS"/>
                <a:cs typeface="Trebuchet MS"/>
                <a:sym typeface="Trebuchet MS"/>
              </a:rPr>
              <a:t>* </a:t>
            </a:r>
            <a:r>
              <a:rPr i="1" lang="en" sz="1300" u="sng">
                <a:solidFill>
                  <a:schemeClr val="hlink"/>
                </a:solidFill>
                <a:latin typeface="Trebuchet MS"/>
                <a:ea typeface="Trebuchet MS"/>
                <a:cs typeface="Trebuchet MS"/>
                <a:sym typeface="Trebuchet MS"/>
                <a:hlinkClick r:id="rId5"/>
              </a:rPr>
              <a:t>https://en.wikipedia.org/wiki/Marc_Andreessen</a:t>
            </a:r>
            <a:endParaRPr i="1" sz="13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3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2"/>
          <p:cNvSpPr txBox="1"/>
          <p:nvPr/>
        </p:nvSpPr>
        <p:spPr>
          <a:xfrm>
            <a:off x="6144850" y="2618675"/>
            <a:ext cx="3006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42"/>
          <p:cNvSpPr txBox="1"/>
          <p:nvPr/>
        </p:nvSpPr>
        <p:spPr>
          <a:xfrm>
            <a:off x="186025" y="77300"/>
            <a:ext cx="6045600" cy="4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Trebuchet MS"/>
                <a:ea typeface="Trebuchet MS"/>
                <a:cs typeface="Trebuchet MS"/>
                <a:sym typeface="Trebuchet MS"/>
              </a:rPr>
              <a:t>Building Blocks - Networking &amp; Security</a:t>
            </a:r>
            <a:endParaRPr sz="20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67" name="Google Shape;267;p42"/>
          <p:cNvSpPr txBox="1"/>
          <p:nvPr/>
        </p:nvSpPr>
        <p:spPr>
          <a:xfrm>
            <a:off x="186025" y="628700"/>
            <a:ext cx="5646600" cy="37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rebuchet MS"/>
              <a:buChar char="●"/>
            </a:pPr>
            <a:r>
              <a:rPr lang="en">
                <a:latin typeface="Trebuchet MS"/>
                <a:ea typeface="Trebuchet MS"/>
                <a:cs typeface="Trebuchet MS"/>
                <a:sym typeface="Trebuchet MS"/>
              </a:rPr>
              <a:t>Networking represents the “</a:t>
            </a:r>
            <a:r>
              <a:rPr i="1" lang="en" u="sng">
                <a:latin typeface="Trebuchet MS"/>
                <a:ea typeface="Trebuchet MS"/>
                <a:cs typeface="Trebuchet MS"/>
                <a:sym typeface="Trebuchet MS"/>
              </a:rPr>
              <a:t>Communications</a:t>
            </a:r>
            <a:r>
              <a:rPr lang="en">
                <a:latin typeface="Trebuchet MS"/>
                <a:ea typeface="Trebuchet MS"/>
                <a:cs typeface="Trebuchet MS"/>
                <a:sym typeface="Trebuchet MS"/>
              </a:rPr>
              <a:t>” portion of any software.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rebuchet MS"/>
              <a:buChar char="●"/>
            </a:pPr>
            <a:r>
              <a:rPr lang="en">
                <a:latin typeface="Trebuchet MS"/>
                <a:ea typeface="Trebuchet MS"/>
                <a:cs typeface="Trebuchet MS"/>
                <a:sym typeface="Trebuchet MS"/>
              </a:rPr>
              <a:t>Human “communication” happen via verbal languages. 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Trebuchet MS"/>
              <a:buChar char="○"/>
            </a:pPr>
            <a:r>
              <a:rPr lang="en" sz="1200">
                <a:latin typeface="Trebuchet MS"/>
                <a:ea typeface="Trebuchet MS"/>
                <a:cs typeface="Trebuchet MS"/>
                <a:sym typeface="Trebuchet MS"/>
              </a:rPr>
              <a:t>Protocols? </a:t>
            </a: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Trebuchet MS"/>
              <a:buChar char="○"/>
            </a:pPr>
            <a:r>
              <a:rPr lang="en" sz="1200">
                <a:latin typeface="Trebuchet MS"/>
                <a:ea typeface="Trebuchet MS"/>
                <a:cs typeface="Trebuchet MS"/>
                <a:sym typeface="Trebuchet MS"/>
              </a:rPr>
              <a:t>Agreement/Consensus. </a:t>
            </a: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Trebuchet MS"/>
              <a:buChar char="○"/>
            </a:pPr>
            <a:r>
              <a:rPr lang="en" sz="1200">
                <a:latin typeface="Trebuchet MS"/>
                <a:ea typeface="Trebuchet MS"/>
                <a:cs typeface="Trebuchet MS"/>
                <a:sym typeface="Trebuchet MS"/>
              </a:rPr>
              <a:t>Knowledge Sharing.</a:t>
            </a: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rebuchet MS"/>
              <a:buChar char="●"/>
            </a:pPr>
            <a:r>
              <a:rPr lang="en">
                <a:latin typeface="Trebuchet MS"/>
                <a:ea typeface="Trebuchet MS"/>
                <a:cs typeface="Trebuchet MS"/>
                <a:sym typeface="Trebuchet MS"/>
              </a:rPr>
              <a:t>Rules of how data bits (Information) is exchanged by machines. 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rebuchet MS"/>
              <a:buChar char="●"/>
            </a:pPr>
            <a:r>
              <a:rPr lang="en">
                <a:latin typeface="Trebuchet MS"/>
                <a:ea typeface="Trebuchet MS"/>
                <a:cs typeface="Trebuchet MS"/>
                <a:sym typeface="Trebuchet MS"/>
              </a:rPr>
              <a:t>Parameters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rebuchet MS"/>
              <a:buChar char="○"/>
            </a:pPr>
            <a:r>
              <a:rPr lang="en">
                <a:latin typeface="Trebuchet MS"/>
                <a:ea typeface="Trebuchet MS"/>
                <a:cs typeface="Trebuchet MS"/>
                <a:sym typeface="Trebuchet MS"/>
              </a:rPr>
              <a:t>Bandwidth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rebuchet MS"/>
              <a:buChar char="○"/>
            </a:pPr>
            <a:r>
              <a:rPr lang="en">
                <a:latin typeface="Trebuchet MS"/>
                <a:ea typeface="Trebuchet MS"/>
                <a:cs typeface="Trebuchet MS"/>
                <a:sym typeface="Trebuchet MS"/>
              </a:rPr>
              <a:t>Transfer Protocols (Dial-up, Broadband, 4G, 5G)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rebuchet MS"/>
              <a:buChar char="○"/>
            </a:pPr>
            <a:r>
              <a:rPr lang="en">
                <a:latin typeface="Trebuchet MS"/>
                <a:ea typeface="Trebuchet MS"/>
                <a:cs typeface="Trebuchet MS"/>
                <a:sym typeface="Trebuchet MS"/>
              </a:rPr>
              <a:t>Human Languages: 39 bits/second *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68" name="Google Shape;268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19725" y="1265600"/>
            <a:ext cx="2892051" cy="2454650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42"/>
          <p:cNvSpPr txBox="1"/>
          <p:nvPr/>
        </p:nvSpPr>
        <p:spPr>
          <a:xfrm>
            <a:off x="118050" y="4561600"/>
            <a:ext cx="8907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latin typeface="Trebuchet MS"/>
                <a:ea typeface="Trebuchet MS"/>
                <a:cs typeface="Trebuchet MS"/>
                <a:sym typeface="Trebuchet MS"/>
              </a:rPr>
              <a:t>* https://www.science.org/content/article/human-speech-may-have-universal-transmission-rate-39-bits-second</a:t>
            </a:r>
            <a:endParaRPr i="1" sz="12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3"/>
          <p:cNvSpPr txBox="1"/>
          <p:nvPr>
            <p:ph type="ctrTitle"/>
          </p:nvPr>
        </p:nvSpPr>
        <p:spPr>
          <a:xfrm>
            <a:off x="172925" y="206800"/>
            <a:ext cx="8520600" cy="46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Let’s take a real-life example! </a:t>
            </a:r>
            <a:endParaRPr sz="28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75" name="Google Shape;275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7625" y="802100"/>
            <a:ext cx="2807399" cy="224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60325" y="1056725"/>
            <a:ext cx="1792350" cy="1732350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43"/>
          <p:cNvSpPr txBox="1"/>
          <p:nvPr/>
        </p:nvSpPr>
        <p:spPr>
          <a:xfrm>
            <a:off x="1122775" y="3364625"/>
            <a:ext cx="7372500" cy="10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How do you define the “Storage” capacity?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How do you define the “Compute” capacity?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How do you define the “Networking/Communications” capacity?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4"/>
          <p:cNvSpPr txBox="1"/>
          <p:nvPr/>
        </p:nvSpPr>
        <p:spPr>
          <a:xfrm>
            <a:off x="6144850" y="2618675"/>
            <a:ext cx="3006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44"/>
          <p:cNvSpPr txBox="1"/>
          <p:nvPr/>
        </p:nvSpPr>
        <p:spPr>
          <a:xfrm>
            <a:off x="186025" y="77300"/>
            <a:ext cx="6045600" cy="4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Trebuchet MS"/>
                <a:ea typeface="Trebuchet MS"/>
                <a:cs typeface="Trebuchet MS"/>
                <a:sym typeface="Trebuchet MS"/>
              </a:rPr>
              <a:t>Turtles all the way down ** - Processors</a:t>
            </a:r>
            <a:endParaRPr sz="20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84" name="Google Shape;284;p44"/>
          <p:cNvSpPr txBox="1"/>
          <p:nvPr/>
        </p:nvSpPr>
        <p:spPr>
          <a:xfrm>
            <a:off x="186025" y="628700"/>
            <a:ext cx="5230200" cy="39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rebuchet MS"/>
              <a:buChar char="●"/>
            </a:pPr>
            <a:r>
              <a:rPr b="1" lang="en">
                <a:latin typeface="Trebuchet MS"/>
                <a:ea typeface="Trebuchet MS"/>
                <a:cs typeface="Trebuchet MS"/>
                <a:sym typeface="Trebuchet MS"/>
              </a:rPr>
              <a:t>Storage</a:t>
            </a:r>
            <a:endParaRPr b="1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rebuchet MS"/>
              <a:buChar char="○"/>
            </a:pPr>
            <a:r>
              <a:rPr lang="en">
                <a:latin typeface="Trebuchet MS"/>
                <a:ea typeface="Trebuchet MS"/>
                <a:cs typeface="Trebuchet MS"/>
                <a:sym typeface="Trebuchet MS"/>
              </a:rPr>
              <a:t>Registers, CPU Caches (L1/L2)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rebuchet MS"/>
              <a:buChar char="○"/>
            </a:pPr>
            <a:r>
              <a:rPr lang="en">
                <a:latin typeface="Trebuchet MS"/>
                <a:ea typeface="Trebuchet MS"/>
                <a:cs typeface="Trebuchet MS"/>
                <a:sym typeface="Trebuchet MS"/>
              </a:rPr>
              <a:t>Main Memory (RAM)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rebuchet MS"/>
              <a:buChar char="●"/>
            </a:pPr>
            <a:r>
              <a:rPr b="1" lang="en">
                <a:latin typeface="Trebuchet MS"/>
                <a:ea typeface="Trebuchet MS"/>
                <a:cs typeface="Trebuchet MS"/>
                <a:sym typeface="Trebuchet MS"/>
              </a:rPr>
              <a:t>Compute</a:t>
            </a:r>
            <a:endParaRPr b="1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rebuchet MS"/>
              <a:buChar char="○"/>
            </a:pPr>
            <a:r>
              <a:rPr lang="en">
                <a:latin typeface="Trebuchet MS"/>
                <a:ea typeface="Trebuchet MS"/>
                <a:cs typeface="Trebuchet MS"/>
                <a:sym typeface="Trebuchet MS"/>
              </a:rPr>
              <a:t>CPU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rebuchet MS"/>
              <a:buChar char="○"/>
            </a:pPr>
            <a:r>
              <a:rPr lang="en">
                <a:latin typeface="Trebuchet MS"/>
                <a:ea typeface="Trebuchet MS"/>
                <a:cs typeface="Trebuchet MS"/>
                <a:sym typeface="Trebuchet MS"/>
              </a:rPr>
              <a:t>Registers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rebuchet MS"/>
              <a:buChar char="●"/>
            </a:pPr>
            <a:r>
              <a:rPr b="1" lang="en">
                <a:latin typeface="Trebuchet MS"/>
                <a:ea typeface="Trebuchet MS"/>
                <a:cs typeface="Trebuchet MS"/>
                <a:sym typeface="Trebuchet MS"/>
              </a:rPr>
              <a:t>Network &amp; Security</a:t>
            </a:r>
            <a:endParaRPr b="1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rebuchet MS"/>
              <a:buChar char="○"/>
            </a:pPr>
            <a:r>
              <a:rPr lang="en">
                <a:latin typeface="Trebuchet MS"/>
                <a:ea typeface="Trebuchet MS"/>
                <a:cs typeface="Trebuchet MS"/>
                <a:sym typeface="Trebuchet MS"/>
              </a:rPr>
              <a:t>Input/Output Devices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rebuchet MS"/>
              <a:buChar char="○"/>
            </a:pPr>
            <a:r>
              <a:rPr lang="en">
                <a:latin typeface="Trebuchet MS"/>
                <a:ea typeface="Trebuchet MS"/>
                <a:cs typeface="Trebuchet MS"/>
                <a:sym typeface="Trebuchet MS"/>
              </a:rPr>
              <a:t>Internal I/O Bus 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rebuchet MS"/>
              <a:buChar char="○"/>
            </a:pPr>
            <a:r>
              <a:rPr lang="en">
                <a:latin typeface="Trebuchet MS"/>
                <a:ea typeface="Trebuchet MS"/>
                <a:cs typeface="Trebuchet MS"/>
                <a:sym typeface="Trebuchet MS"/>
              </a:rPr>
              <a:t>Security Switch in the Instruction Set. (Super Mode)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85" name="Google Shape;285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50975" y="1193675"/>
            <a:ext cx="3483075" cy="2214300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44"/>
          <p:cNvSpPr txBox="1"/>
          <p:nvPr/>
        </p:nvSpPr>
        <p:spPr>
          <a:xfrm>
            <a:off x="5645600" y="3555450"/>
            <a:ext cx="3205500" cy="5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FF"/>
                </a:solidFill>
                <a:latin typeface="Trebuchet MS"/>
                <a:ea typeface="Trebuchet MS"/>
                <a:cs typeface="Trebuchet MS"/>
                <a:sym typeface="Trebuchet MS"/>
              </a:rPr>
              <a:t>High-Level x86_64 Architecture from Intel*</a:t>
            </a:r>
            <a:endParaRPr sz="1200">
              <a:solidFill>
                <a:srgbClr val="0000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87" name="Google Shape;287;p44"/>
          <p:cNvSpPr txBox="1"/>
          <p:nvPr/>
        </p:nvSpPr>
        <p:spPr>
          <a:xfrm>
            <a:off x="186025" y="4232125"/>
            <a:ext cx="86478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0000FF"/>
                </a:solidFill>
                <a:latin typeface="Trebuchet MS"/>
                <a:ea typeface="Trebuchet MS"/>
                <a:cs typeface="Trebuchet MS"/>
                <a:sym typeface="Trebuchet MS"/>
              </a:rPr>
              <a:t>* </a:t>
            </a:r>
            <a:r>
              <a:rPr i="1" lang="en" sz="1200" u="sng">
                <a:solidFill>
                  <a:schemeClr val="hlink"/>
                </a:solidFill>
                <a:latin typeface="Trebuchet MS"/>
                <a:ea typeface="Trebuchet MS"/>
                <a:cs typeface="Trebuchet MS"/>
                <a:sym typeface="Trebuchet MS"/>
                <a:hlinkClick r:id="rId4"/>
              </a:rPr>
              <a:t>https://www.aldeid.com/wiki/Category:Architecture/x86-assembly</a:t>
            </a:r>
            <a:endParaRPr i="1" sz="1200">
              <a:solidFill>
                <a:srgbClr val="0000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>
              <a:solidFill>
                <a:srgbClr val="0000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0000FF"/>
                </a:solidFill>
                <a:latin typeface="Trebuchet MS"/>
                <a:ea typeface="Trebuchet MS"/>
                <a:cs typeface="Trebuchet MS"/>
                <a:sym typeface="Trebuchet MS"/>
              </a:rPr>
              <a:t>** </a:t>
            </a:r>
            <a:r>
              <a:rPr i="1" lang="en" sz="1200" u="sng">
                <a:solidFill>
                  <a:schemeClr val="hlink"/>
                </a:solidFill>
                <a:latin typeface="Trebuchet MS"/>
                <a:ea typeface="Trebuchet MS"/>
                <a:cs typeface="Trebuchet MS"/>
                <a:sym typeface="Trebuchet MS"/>
                <a:hlinkClick r:id="rId5"/>
              </a:rPr>
              <a:t>https://en.wikipedia.org/wiki/Turtles_all_the_way_down</a:t>
            </a:r>
            <a:endParaRPr i="1" sz="1200">
              <a:solidFill>
                <a:srgbClr val="0000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>
              <a:solidFill>
                <a:srgbClr val="0000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5"/>
          <p:cNvSpPr txBox="1"/>
          <p:nvPr/>
        </p:nvSpPr>
        <p:spPr>
          <a:xfrm>
            <a:off x="6144850" y="2618675"/>
            <a:ext cx="3006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45"/>
          <p:cNvSpPr txBox="1"/>
          <p:nvPr/>
        </p:nvSpPr>
        <p:spPr>
          <a:xfrm>
            <a:off x="186025" y="77300"/>
            <a:ext cx="6045600" cy="4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Trebuchet MS"/>
                <a:ea typeface="Trebuchet MS"/>
                <a:cs typeface="Trebuchet MS"/>
                <a:sym typeface="Trebuchet MS"/>
              </a:rPr>
              <a:t>Turtles all the way down - Mobile Device</a:t>
            </a:r>
            <a:endParaRPr sz="20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94" name="Google Shape;294;p45"/>
          <p:cNvSpPr txBox="1"/>
          <p:nvPr/>
        </p:nvSpPr>
        <p:spPr>
          <a:xfrm>
            <a:off x="186025" y="779875"/>
            <a:ext cx="5230200" cy="377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rebuchet MS"/>
              <a:buChar char="●"/>
            </a:pPr>
            <a:r>
              <a:rPr b="1" lang="en">
                <a:latin typeface="Trebuchet MS"/>
                <a:ea typeface="Trebuchet MS"/>
                <a:cs typeface="Trebuchet MS"/>
                <a:sym typeface="Trebuchet MS"/>
              </a:rPr>
              <a:t>Storage</a:t>
            </a:r>
            <a:endParaRPr b="1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rebuchet MS"/>
              <a:buChar char="○"/>
            </a:pPr>
            <a:r>
              <a:rPr lang="en">
                <a:latin typeface="Trebuchet MS"/>
                <a:ea typeface="Trebuchet MS"/>
                <a:cs typeface="Trebuchet MS"/>
                <a:sym typeface="Trebuchet MS"/>
              </a:rPr>
              <a:t>SD Card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rebuchet MS"/>
              <a:buChar char="○"/>
            </a:pPr>
            <a:r>
              <a:rPr lang="en">
                <a:latin typeface="Trebuchet MS"/>
                <a:ea typeface="Trebuchet MS"/>
                <a:cs typeface="Trebuchet MS"/>
                <a:sym typeface="Trebuchet MS"/>
              </a:rPr>
              <a:t>Flash Storage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rebuchet MS"/>
              <a:buChar char="○"/>
            </a:pPr>
            <a:r>
              <a:rPr lang="en">
                <a:latin typeface="Trebuchet MS"/>
                <a:ea typeface="Trebuchet MS"/>
                <a:cs typeface="Trebuchet MS"/>
                <a:sym typeface="Trebuchet MS"/>
              </a:rPr>
              <a:t>SQLite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rebuchet MS"/>
              <a:buChar char="●"/>
            </a:pPr>
            <a:r>
              <a:rPr b="1" lang="en">
                <a:latin typeface="Trebuchet MS"/>
                <a:ea typeface="Trebuchet MS"/>
                <a:cs typeface="Trebuchet MS"/>
                <a:sym typeface="Trebuchet MS"/>
              </a:rPr>
              <a:t>Computer</a:t>
            </a:r>
            <a:endParaRPr b="1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rebuchet MS"/>
              <a:buChar char="○"/>
            </a:pPr>
            <a:r>
              <a:rPr lang="en">
                <a:latin typeface="Trebuchet MS"/>
                <a:ea typeface="Trebuchet MS"/>
                <a:cs typeface="Trebuchet MS"/>
                <a:sym typeface="Trebuchet MS"/>
              </a:rPr>
              <a:t>Processor (ARM etc.)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rebuchet MS"/>
              <a:buChar char="●"/>
            </a:pPr>
            <a:r>
              <a:rPr b="1" lang="en">
                <a:latin typeface="Trebuchet MS"/>
                <a:ea typeface="Trebuchet MS"/>
                <a:cs typeface="Trebuchet MS"/>
                <a:sym typeface="Trebuchet MS"/>
              </a:rPr>
              <a:t>Networking (Communication) &amp; Security</a:t>
            </a:r>
            <a:endParaRPr b="1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rebuchet MS"/>
              <a:buChar char="○"/>
            </a:pPr>
            <a:r>
              <a:rPr lang="en">
                <a:latin typeface="Trebuchet MS"/>
                <a:ea typeface="Trebuchet MS"/>
                <a:cs typeface="Trebuchet MS"/>
                <a:sym typeface="Trebuchet MS"/>
              </a:rPr>
              <a:t>Bluetooth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rebuchet MS"/>
              <a:buChar char="○"/>
            </a:pPr>
            <a:r>
              <a:rPr lang="en">
                <a:latin typeface="Trebuchet MS"/>
                <a:ea typeface="Trebuchet MS"/>
                <a:cs typeface="Trebuchet MS"/>
                <a:sym typeface="Trebuchet MS"/>
              </a:rPr>
              <a:t>Phone/Edge Network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rebuchet MS"/>
              <a:buChar char="○"/>
            </a:pPr>
            <a:r>
              <a:rPr lang="en">
                <a:latin typeface="Trebuchet MS"/>
                <a:ea typeface="Trebuchet MS"/>
                <a:cs typeface="Trebuchet MS"/>
                <a:sym typeface="Trebuchet MS"/>
              </a:rPr>
              <a:t>Wifi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95" name="Google Shape;295;p45"/>
          <p:cNvSpPr txBox="1"/>
          <p:nvPr/>
        </p:nvSpPr>
        <p:spPr>
          <a:xfrm>
            <a:off x="5740975" y="3356700"/>
            <a:ext cx="3205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FF"/>
                </a:solidFill>
                <a:latin typeface="Trebuchet MS"/>
                <a:ea typeface="Trebuchet MS"/>
                <a:cs typeface="Trebuchet MS"/>
                <a:sym typeface="Trebuchet MS"/>
              </a:rPr>
              <a:t>High-Level Cell Phone Architecture</a:t>
            </a:r>
            <a:endParaRPr sz="1200">
              <a:solidFill>
                <a:srgbClr val="0000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96" name="Google Shape;296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97600" y="1062375"/>
            <a:ext cx="3205500" cy="2193831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45"/>
          <p:cNvSpPr txBox="1"/>
          <p:nvPr/>
        </p:nvSpPr>
        <p:spPr>
          <a:xfrm>
            <a:off x="186025" y="4671525"/>
            <a:ext cx="8647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0000FF"/>
                </a:solidFill>
                <a:latin typeface="Trebuchet MS"/>
                <a:ea typeface="Trebuchet MS"/>
                <a:cs typeface="Trebuchet MS"/>
                <a:sym typeface="Trebuchet MS"/>
              </a:rPr>
              <a:t>* </a:t>
            </a:r>
            <a:r>
              <a:rPr i="1" lang="en" sz="1200" u="sng">
                <a:solidFill>
                  <a:schemeClr val="hlink"/>
                </a:solidFill>
                <a:latin typeface="Trebuchet MS"/>
                <a:ea typeface="Trebuchet MS"/>
                <a:cs typeface="Trebuchet MS"/>
                <a:sym typeface="Trebuchet MS"/>
                <a:hlinkClick r:id="rId4"/>
              </a:rPr>
              <a:t>https://evelta.com/blog/a-quick-introduction-to-smartphone-architecture/</a:t>
            </a:r>
            <a:endParaRPr i="1" sz="1200">
              <a:solidFill>
                <a:srgbClr val="0000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6"/>
          <p:cNvSpPr txBox="1"/>
          <p:nvPr/>
        </p:nvSpPr>
        <p:spPr>
          <a:xfrm>
            <a:off x="6144850" y="2618675"/>
            <a:ext cx="3006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46"/>
          <p:cNvSpPr txBox="1"/>
          <p:nvPr/>
        </p:nvSpPr>
        <p:spPr>
          <a:xfrm>
            <a:off x="186025" y="77300"/>
            <a:ext cx="6045600" cy="4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Trebuchet MS"/>
                <a:ea typeface="Trebuchet MS"/>
                <a:cs typeface="Trebuchet MS"/>
                <a:sym typeface="Trebuchet MS"/>
              </a:rPr>
              <a:t>Turtles all the way down - Databases</a:t>
            </a:r>
            <a:endParaRPr sz="20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04" name="Google Shape;304;p46"/>
          <p:cNvSpPr txBox="1"/>
          <p:nvPr/>
        </p:nvSpPr>
        <p:spPr>
          <a:xfrm>
            <a:off x="186025" y="779875"/>
            <a:ext cx="4015800" cy="377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rebuchet MS"/>
              <a:buChar char="●"/>
            </a:pPr>
            <a:r>
              <a:rPr b="1" lang="en">
                <a:latin typeface="Trebuchet MS"/>
                <a:ea typeface="Trebuchet MS"/>
                <a:cs typeface="Trebuchet MS"/>
                <a:sym typeface="Trebuchet MS"/>
              </a:rPr>
              <a:t>Storage</a:t>
            </a:r>
            <a:endParaRPr b="1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rebuchet MS"/>
              <a:buChar char="○"/>
            </a:pPr>
            <a:r>
              <a:rPr lang="en">
                <a:latin typeface="Trebuchet MS"/>
                <a:ea typeface="Trebuchet MS"/>
                <a:cs typeface="Trebuchet MS"/>
                <a:sym typeface="Trebuchet MS"/>
              </a:rPr>
              <a:t>File System Interfaces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rebuchet MS"/>
              <a:buChar char="○"/>
            </a:pPr>
            <a:r>
              <a:rPr lang="en">
                <a:latin typeface="Trebuchet MS"/>
                <a:ea typeface="Trebuchet MS"/>
                <a:cs typeface="Trebuchet MS"/>
                <a:sym typeface="Trebuchet MS"/>
              </a:rPr>
              <a:t>Storage Engines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rebuchet MS"/>
              <a:buChar char="●"/>
            </a:pPr>
            <a:r>
              <a:rPr b="1" lang="en">
                <a:latin typeface="Trebuchet MS"/>
                <a:ea typeface="Trebuchet MS"/>
                <a:cs typeface="Trebuchet MS"/>
                <a:sym typeface="Trebuchet MS"/>
              </a:rPr>
              <a:t>Computer</a:t>
            </a:r>
            <a:endParaRPr b="1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rebuchet MS"/>
              <a:buChar char="○"/>
            </a:pPr>
            <a:r>
              <a:rPr lang="en">
                <a:latin typeface="Trebuchet MS"/>
                <a:ea typeface="Trebuchet MS"/>
                <a:cs typeface="Trebuchet MS"/>
                <a:sym typeface="Trebuchet MS"/>
              </a:rPr>
              <a:t>Parser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rebuchet MS"/>
              <a:buChar char="○"/>
            </a:pPr>
            <a:r>
              <a:rPr lang="en">
                <a:latin typeface="Trebuchet MS"/>
                <a:ea typeface="Trebuchet MS"/>
                <a:cs typeface="Trebuchet MS"/>
                <a:sym typeface="Trebuchet MS"/>
              </a:rPr>
              <a:t>Optimiser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rebuchet MS"/>
              <a:buChar char="○"/>
            </a:pPr>
            <a:r>
              <a:rPr lang="en">
                <a:latin typeface="Trebuchet MS"/>
                <a:ea typeface="Trebuchet MS"/>
                <a:cs typeface="Trebuchet MS"/>
                <a:sym typeface="Trebuchet MS"/>
              </a:rPr>
              <a:t>Query Executors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rebuchet MS"/>
              <a:buChar char="●"/>
            </a:pPr>
            <a:r>
              <a:rPr b="1" lang="en">
                <a:latin typeface="Trebuchet MS"/>
                <a:ea typeface="Trebuchet MS"/>
                <a:cs typeface="Trebuchet MS"/>
                <a:sym typeface="Trebuchet MS"/>
              </a:rPr>
              <a:t>Networking </a:t>
            </a:r>
            <a:r>
              <a:rPr b="1" lang="en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&amp; Security</a:t>
            </a:r>
            <a:endParaRPr b="1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rebuchet MS"/>
              <a:buChar char="○"/>
            </a:pPr>
            <a:r>
              <a:rPr lang="en">
                <a:latin typeface="Trebuchet MS"/>
                <a:ea typeface="Trebuchet MS"/>
                <a:cs typeface="Trebuchet MS"/>
                <a:sym typeface="Trebuchet MS"/>
              </a:rPr>
              <a:t>Network Interfaces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rebuchet MS"/>
              <a:buChar char="○"/>
            </a:pPr>
            <a:r>
              <a:rPr lang="en">
                <a:latin typeface="Trebuchet MS"/>
                <a:ea typeface="Trebuchet MS"/>
                <a:cs typeface="Trebuchet MS"/>
                <a:sym typeface="Trebuchet MS"/>
              </a:rPr>
              <a:t>Connection Management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05" name="Google Shape;305;p46"/>
          <p:cNvSpPr txBox="1"/>
          <p:nvPr/>
        </p:nvSpPr>
        <p:spPr>
          <a:xfrm>
            <a:off x="5289950" y="4286300"/>
            <a:ext cx="3205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FF"/>
                </a:solidFill>
                <a:latin typeface="Trebuchet MS"/>
                <a:ea typeface="Trebuchet MS"/>
                <a:cs typeface="Trebuchet MS"/>
                <a:sym typeface="Trebuchet MS"/>
              </a:rPr>
              <a:t>MySQL High-Level Schematic</a:t>
            </a:r>
            <a:endParaRPr sz="1200">
              <a:solidFill>
                <a:srgbClr val="0000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06" name="Google Shape;306;p46"/>
          <p:cNvSpPr txBox="1"/>
          <p:nvPr/>
        </p:nvSpPr>
        <p:spPr>
          <a:xfrm>
            <a:off x="186025" y="4671525"/>
            <a:ext cx="8647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0000FF"/>
                </a:solidFill>
                <a:latin typeface="Trebuchet MS"/>
                <a:ea typeface="Trebuchet MS"/>
                <a:cs typeface="Trebuchet MS"/>
                <a:sym typeface="Trebuchet MS"/>
              </a:rPr>
              <a:t>* https://www.i2tutorials.com/architecture-of-mysql/</a:t>
            </a:r>
            <a:endParaRPr i="1" sz="1200">
              <a:solidFill>
                <a:srgbClr val="0000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07" name="Google Shape;307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9625" y="699450"/>
            <a:ext cx="4235499" cy="356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47"/>
          <p:cNvSpPr txBox="1"/>
          <p:nvPr/>
        </p:nvSpPr>
        <p:spPr>
          <a:xfrm>
            <a:off x="6144850" y="2618675"/>
            <a:ext cx="3006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47"/>
          <p:cNvSpPr txBox="1"/>
          <p:nvPr/>
        </p:nvSpPr>
        <p:spPr>
          <a:xfrm>
            <a:off x="186025" y="181375"/>
            <a:ext cx="6045600" cy="4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Trebuchet MS"/>
                <a:ea typeface="Trebuchet MS"/>
                <a:cs typeface="Trebuchet MS"/>
                <a:sym typeface="Trebuchet MS"/>
              </a:rPr>
              <a:t>Turtles all the way down - Browsers</a:t>
            </a:r>
            <a:endParaRPr sz="20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14" name="Google Shape;314;p47"/>
          <p:cNvSpPr txBox="1"/>
          <p:nvPr/>
        </p:nvSpPr>
        <p:spPr>
          <a:xfrm>
            <a:off x="186025" y="1022725"/>
            <a:ext cx="4015800" cy="30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rebuchet MS"/>
              <a:buChar char="●"/>
            </a:pPr>
            <a:r>
              <a:rPr b="1" lang="en">
                <a:latin typeface="Trebuchet MS"/>
                <a:ea typeface="Trebuchet MS"/>
                <a:cs typeface="Trebuchet MS"/>
                <a:sym typeface="Trebuchet MS"/>
              </a:rPr>
              <a:t>Storage</a:t>
            </a:r>
            <a:endParaRPr b="1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rebuchet MS"/>
              <a:buChar char="○"/>
            </a:pPr>
            <a:r>
              <a:rPr lang="en">
                <a:latin typeface="Trebuchet MS"/>
                <a:ea typeface="Trebuchet MS"/>
                <a:cs typeface="Trebuchet MS"/>
                <a:sym typeface="Trebuchet MS"/>
              </a:rPr>
              <a:t>Data Persistence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rebuchet MS"/>
              <a:buChar char="●"/>
            </a:pPr>
            <a:r>
              <a:rPr b="1" lang="en">
                <a:latin typeface="Trebuchet MS"/>
                <a:ea typeface="Trebuchet MS"/>
                <a:cs typeface="Trebuchet MS"/>
                <a:sym typeface="Trebuchet MS"/>
              </a:rPr>
              <a:t>Compute</a:t>
            </a:r>
            <a:endParaRPr b="1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rebuchet MS"/>
              <a:buChar char="○"/>
            </a:pPr>
            <a:r>
              <a:rPr lang="en">
                <a:latin typeface="Trebuchet MS"/>
                <a:ea typeface="Trebuchet MS"/>
                <a:cs typeface="Trebuchet MS"/>
                <a:sym typeface="Trebuchet MS"/>
              </a:rPr>
              <a:t>Browser Engine, Rendering Engine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rebuchet MS"/>
              <a:buChar char="○"/>
            </a:pPr>
            <a:r>
              <a:rPr lang="en">
                <a:latin typeface="Trebuchet MS"/>
                <a:ea typeface="Trebuchet MS"/>
                <a:cs typeface="Trebuchet MS"/>
                <a:sym typeface="Trebuchet MS"/>
              </a:rPr>
              <a:t>JavaScript Interpreter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rebuchet MS"/>
              <a:buChar char="●"/>
            </a:pPr>
            <a:r>
              <a:rPr b="1" lang="en">
                <a:latin typeface="Trebuchet MS"/>
                <a:ea typeface="Trebuchet MS"/>
                <a:cs typeface="Trebuchet MS"/>
                <a:sym typeface="Trebuchet MS"/>
              </a:rPr>
              <a:t>Networking </a:t>
            </a:r>
            <a:r>
              <a:rPr b="1" lang="en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&amp; Security</a:t>
            </a:r>
            <a:endParaRPr b="1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rebuchet MS"/>
              <a:buChar char="○"/>
            </a:pPr>
            <a:r>
              <a:rPr lang="en">
                <a:latin typeface="Trebuchet MS"/>
                <a:ea typeface="Trebuchet MS"/>
                <a:cs typeface="Trebuchet MS"/>
                <a:sym typeface="Trebuchet MS"/>
              </a:rPr>
              <a:t>Networking Interface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15" name="Google Shape;315;p47"/>
          <p:cNvSpPr txBox="1"/>
          <p:nvPr/>
        </p:nvSpPr>
        <p:spPr>
          <a:xfrm>
            <a:off x="5272600" y="3948025"/>
            <a:ext cx="3205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FF"/>
                </a:solidFill>
                <a:latin typeface="Trebuchet MS"/>
                <a:ea typeface="Trebuchet MS"/>
                <a:cs typeface="Trebuchet MS"/>
                <a:sym typeface="Trebuchet MS"/>
              </a:rPr>
              <a:t>High-Level Schematic of a Web-Browser</a:t>
            </a:r>
            <a:endParaRPr sz="1200">
              <a:solidFill>
                <a:srgbClr val="0000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16" name="Google Shape;316;p47"/>
          <p:cNvSpPr txBox="1"/>
          <p:nvPr/>
        </p:nvSpPr>
        <p:spPr>
          <a:xfrm>
            <a:off x="186025" y="4527150"/>
            <a:ext cx="8647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0000FF"/>
                </a:solidFill>
                <a:latin typeface="Trebuchet MS"/>
                <a:ea typeface="Trebuchet MS"/>
                <a:cs typeface="Trebuchet MS"/>
                <a:sym typeface="Trebuchet MS"/>
              </a:rPr>
              <a:t>* https://blog.quastor.org/p/architecture-web-browsers</a:t>
            </a:r>
            <a:endParaRPr i="1" sz="1200">
              <a:solidFill>
                <a:srgbClr val="0000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17" name="Google Shape;317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7425" y="949575"/>
            <a:ext cx="4099300" cy="2779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8"/>
          <p:cNvSpPr txBox="1"/>
          <p:nvPr/>
        </p:nvSpPr>
        <p:spPr>
          <a:xfrm>
            <a:off x="6144850" y="2618675"/>
            <a:ext cx="3006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48"/>
          <p:cNvSpPr txBox="1"/>
          <p:nvPr/>
        </p:nvSpPr>
        <p:spPr>
          <a:xfrm>
            <a:off x="186025" y="181375"/>
            <a:ext cx="7606800" cy="4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Trebuchet MS"/>
                <a:ea typeface="Trebuchet MS"/>
                <a:cs typeface="Trebuchet MS"/>
                <a:sym typeface="Trebuchet MS"/>
              </a:rPr>
              <a:t>Turtles all the way down - Cloud Computing Foundation Services</a:t>
            </a:r>
            <a:endParaRPr sz="20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24" name="Google Shape;324;p48"/>
          <p:cNvSpPr txBox="1"/>
          <p:nvPr/>
        </p:nvSpPr>
        <p:spPr>
          <a:xfrm>
            <a:off x="107950" y="1032150"/>
            <a:ext cx="3894600" cy="34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rebuchet MS"/>
              <a:buChar char="●"/>
            </a:pPr>
            <a:r>
              <a:rPr b="1" lang="en">
                <a:latin typeface="Trebuchet MS"/>
                <a:ea typeface="Trebuchet MS"/>
                <a:cs typeface="Trebuchet MS"/>
                <a:sym typeface="Trebuchet MS"/>
              </a:rPr>
              <a:t>Storage</a:t>
            </a:r>
            <a:endParaRPr b="1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rebuchet MS"/>
              <a:buChar char="○"/>
            </a:pPr>
            <a:r>
              <a:rPr lang="en">
                <a:latin typeface="Trebuchet MS"/>
                <a:ea typeface="Trebuchet MS"/>
                <a:cs typeface="Trebuchet MS"/>
                <a:sym typeface="Trebuchet MS"/>
              </a:rPr>
              <a:t>File Systems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rebuchet MS"/>
              <a:buChar char="○"/>
            </a:pPr>
            <a:r>
              <a:rPr lang="en">
                <a:latin typeface="Trebuchet MS"/>
                <a:ea typeface="Trebuchet MS"/>
                <a:cs typeface="Trebuchet MS"/>
                <a:sym typeface="Trebuchet MS"/>
              </a:rPr>
              <a:t>Database Services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rebuchet MS"/>
              <a:buChar char="●"/>
            </a:pPr>
            <a:r>
              <a:rPr b="1" lang="en">
                <a:latin typeface="Trebuchet MS"/>
                <a:ea typeface="Trebuchet MS"/>
                <a:cs typeface="Trebuchet MS"/>
                <a:sym typeface="Trebuchet MS"/>
              </a:rPr>
              <a:t>Compute</a:t>
            </a:r>
            <a:endParaRPr b="1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rebuchet MS"/>
              <a:buChar char="○"/>
            </a:pPr>
            <a:r>
              <a:rPr lang="en">
                <a:latin typeface="Trebuchet MS"/>
                <a:ea typeface="Trebuchet MS"/>
                <a:cs typeface="Trebuchet MS"/>
                <a:sym typeface="Trebuchet MS"/>
              </a:rPr>
              <a:t>Virtual Machines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rebuchet MS"/>
              <a:buChar char="○"/>
            </a:pPr>
            <a:r>
              <a:rPr lang="en">
                <a:latin typeface="Trebuchet MS"/>
                <a:ea typeface="Trebuchet MS"/>
                <a:cs typeface="Trebuchet MS"/>
                <a:sym typeface="Trebuchet MS"/>
              </a:rPr>
              <a:t>Container Services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rebuchet MS"/>
              <a:buChar char="●"/>
            </a:pPr>
            <a:r>
              <a:rPr b="1" lang="en">
                <a:latin typeface="Trebuchet MS"/>
                <a:ea typeface="Trebuchet MS"/>
                <a:cs typeface="Trebuchet MS"/>
                <a:sym typeface="Trebuchet MS"/>
              </a:rPr>
              <a:t>Networking </a:t>
            </a:r>
            <a:r>
              <a:rPr b="1" lang="en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&amp; Security</a:t>
            </a:r>
            <a:endParaRPr b="1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rebuchet MS"/>
              <a:buChar char="○"/>
            </a:pPr>
            <a:r>
              <a:rPr lang="en">
                <a:latin typeface="Trebuchet MS"/>
                <a:ea typeface="Trebuchet MS"/>
                <a:cs typeface="Trebuchet MS"/>
                <a:sym typeface="Trebuchet MS"/>
              </a:rPr>
              <a:t>Network Definitions (VPC, ELB, Route53)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Trebuchet MS"/>
              <a:buChar char="○"/>
            </a:pPr>
            <a:r>
              <a:rPr lang="en">
                <a:latin typeface="Trebuchet MS"/>
                <a:ea typeface="Trebuchet MS"/>
                <a:cs typeface="Trebuchet MS"/>
                <a:sym typeface="Trebuchet MS"/>
              </a:rPr>
              <a:t>Firewalls, GuardDuty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25" name="Google Shape;325;p48"/>
          <p:cNvSpPr txBox="1"/>
          <p:nvPr/>
        </p:nvSpPr>
        <p:spPr>
          <a:xfrm>
            <a:off x="5272600" y="3948025"/>
            <a:ext cx="33183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FF"/>
                </a:solidFill>
                <a:latin typeface="Trebuchet MS"/>
                <a:ea typeface="Trebuchet MS"/>
                <a:cs typeface="Trebuchet MS"/>
                <a:sym typeface="Trebuchet MS"/>
              </a:rPr>
              <a:t>High-Level Schematic of Cloud Services</a:t>
            </a:r>
            <a:endParaRPr sz="1200">
              <a:solidFill>
                <a:srgbClr val="0000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26" name="Google Shape;326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37900" y="767950"/>
            <a:ext cx="5133006" cy="307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9"/>
          <p:cNvSpPr txBox="1"/>
          <p:nvPr>
            <p:ph type="ctrTitle"/>
          </p:nvPr>
        </p:nvSpPr>
        <p:spPr>
          <a:xfrm>
            <a:off x="355075" y="3460025"/>
            <a:ext cx="8520600" cy="76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i="1" lang="en" sz="1820">
                <a:latin typeface="Trebuchet MS"/>
                <a:ea typeface="Trebuchet MS"/>
                <a:cs typeface="Trebuchet MS"/>
                <a:sym typeface="Trebuchet MS"/>
              </a:rPr>
              <a:t>Understanding the Interplay of </a:t>
            </a:r>
            <a:r>
              <a:rPr i="1" lang="en" sz="1820" u="sng">
                <a:latin typeface="Trebuchet MS"/>
                <a:ea typeface="Trebuchet MS"/>
                <a:cs typeface="Trebuchet MS"/>
                <a:sym typeface="Trebuchet MS"/>
              </a:rPr>
              <a:t>CPU, Memory, I/O</a:t>
            </a:r>
            <a:r>
              <a:rPr i="1" lang="en" sz="1820">
                <a:latin typeface="Trebuchet MS"/>
                <a:ea typeface="Trebuchet MS"/>
                <a:cs typeface="Trebuchet MS"/>
                <a:sym typeface="Trebuchet MS"/>
              </a:rPr>
              <a:t> is the holy grail of great software engineering! </a:t>
            </a:r>
            <a:endParaRPr i="1" sz="182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32" name="Google Shape;332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4800" y="810775"/>
            <a:ext cx="4761150" cy="247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0"/>
          <p:cNvSpPr txBox="1"/>
          <p:nvPr>
            <p:ph type="ctrTitle"/>
          </p:nvPr>
        </p:nvSpPr>
        <p:spPr>
          <a:xfrm>
            <a:off x="181600" y="154750"/>
            <a:ext cx="8520600" cy="46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020">
                <a:latin typeface="Trebuchet MS"/>
                <a:ea typeface="Trebuchet MS"/>
                <a:cs typeface="Trebuchet MS"/>
                <a:sym typeface="Trebuchet MS"/>
              </a:rPr>
              <a:t>Structure of the Course</a:t>
            </a:r>
            <a:endParaRPr sz="202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38" name="Google Shape;338;p50"/>
          <p:cNvSpPr txBox="1"/>
          <p:nvPr/>
        </p:nvSpPr>
        <p:spPr>
          <a:xfrm>
            <a:off x="255425" y="701800"/>
            <a:ext cx="3929100" cy="260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>
                <a:latin typeface="Trebuchet MS"/>
                <a:ea typeface="Trebuchet MS"/>
                <a:cs typeface="Trebuchet MS"/>
                <a:sym typeface="Trebuchet MS"/>
              </a:rPr>
              <a:t>Module-1: </a:t>
            </a:r>
            <a:r>
              <a:rPr b="1" lang="en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Introduction</a:t>
            </a:r>
            <a:endParaRPr b="1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Trebuchet MS"/>
              <a:buChar char="●"/>
            </a:pPr>
            <a:r>
              <a:rPr b="1" lang="en">
                <a:latin typeface="Trebuchet MS"/>
                <a:ea typeface="Trebuchet MS"/>
                <a:cs typeface="Trebuchet MS"/>
                <a:sym typeface="Trebuchet MS"/>
              </a:rPr>
              <a:t>Module-2: Storage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1150" lvl="1" marL="914400" rtl="0" algn="l">
              <a:spcBef>
                <a:spcPts val="1000"/>
              </a:spcBef>
              <a:spcAft>
                <a:spcPts val="0"/>
              </a:spcAft>
              <a:buSzPts val="1300"/>
              <a:buFont typeface="Trebuchet MS"/>
              <a:buChar char="○"/>
            </a:pPr>
            <a:r>
              <a:rPr lang="en" sz="1300">
                <a:latin typeface="Trebuchet MS"/>
                <a:ea typeface="Trebuchet MS"/>
                <a:cs typeface="Trebuchet MS"/>
                <a:sym typeface="Trebuchet MS"/>
              </a:rPr>
              <a:t>Basics (Data Types)</a:t>
            </a:r>
            <a:endParaRPr sz="13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Font typeface="Trebuchet MS"/>
              <a:buChar char="○"/>
            </a:pPr>
            <a:r>
              <a:rPr lang="en" sz="1300">
                <a:latin typeface="Trebuchet MS"/>
                <a:ea typeface="Trebuchet MS"/>
                <a:cs typeface="Trebuchet MS"/>
                <a:sym typeface="Trebuchet MS"/>
              </a:rPr>
              <a:t>Data Storage Fundamentals</a:t>
            </a:r>
            <a:endParaRPr sz="13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Font typeface="Trebuchet MS"/>
              <a:buChar char="○"/>
            </a:pPr>
            <a:r>
              <a:rPr lang="en" sz="1300">
                <a:latin typeface="Trebuchet MS"/>
                <a:ea typeface="Trebuchet MS"/>
                <a:cs typeface="Trebuchet MS"/>
                <a:sym typeface="Trebuchet MS"/>
              </a:rPr>
              <a:t>Structuring &amp; Querying</a:t>
            </a:r>
            <a:endParaRPr sz="13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Font typeface="Trebuchet MS"/>
              <a:buChar char="○"/>
            </a:pPr>
            <a:r>
              <a:rPr lang="en" sz="1300">
                <a:latin typeface="Trebuchet MS"/>
                <a:ea typeface="Trebuchet MS"/>
                <a:cs typeface="Trebuchet MS"/>
                <a:sym typeface="Trebuchet MS"/>
              </a:rPr>
              <a:t>Databases </a:t>
            </a:r>
            <a:endParaRPr sz="13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1150" lvl="2" marL="1371600" rtl="0" algn="l">
              <a:spcBef>
                <a:spcPts val="0"/>
              </a:spcBef>
              <a:spcAft>
                <a:spcPts val="0"/>
              </a:spcAft>
              <a:buSzPts val="1300"/>
              <a:buFont typeface="Trebuchet MS"/>
              <a:buChar char="■"/>
            </a:pPr>
            <a:r>
              <a:rPr lang="en" sz="1300">
                <a:latin typeface="Trebuchet MS"/>
                <a:ea typeface="Trebuchet MS"/>
                <a:cs typeface="Trebuchet MS"/>
                <a:sym typeface="Trebuchet MS"/>
              </a:rPr>
              <a:t>Types</a:t>
            </a:r>
            <a:endParaRPr sz="13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1150" lvl="2" marL="1371600" rtl="0" algn="l">
              <a:spcBef>
                <a:spcPts val="0"/>
              </a:spcBef>
              <a:spcAft>
                <a:spcPts val="0"/>
              </a:spcAft>
              <a:buSzPts val="1300"/>
              <a:buFont typeface="Trebuchet MS"/>
              <a:buChar char="■"/>
            </a:pPr>
            <a:r>
              <a:rPr lang="en" sz="1300">
                <a:latin typeface="Trebuchet MS"/>
                <a:ea typeface="Trebuchet MS"/>
                <a:cs typeface="Trebuchet MS"/>
                <a:sym typeface="Trebuchet MS"/>
              </a:rPr>
              <a:t>Data Schemas</a:t>
            </a:r>
            <a:endParaRPr sz="13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Font typeface="Trebuchet MS"/>
              <a:buChar char="○"/>
            </a:pPr>
            <a:r>
              <a:rPr lang="en" sz="1300">
                <a:latin typeface="Trebuchet MS"/>
                <a:ea typeface="Trebuchet MS"/>
                <a:cs typeface="Trebuchet MS"/>
                <a:sym typeface="Trebuchet MS"/>
              </a:rPr>
              <a:t>Object Storage</a:t>
            </a:r>
            <a:endParaRPr sz="13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39" name="Google Shape;339;p50"/>
          <p:cNvSpPr txBox="1"/>
          <p:nvPr/>
        </p:nvSpPr>
        <p:spPr>
          <a:xfrm>
            <a:off x="4011125" y="458950"/>
            <a:ext cx="4953000" cy="45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Trebuchet MS"/>
              <a:buChar char="●"/>
            </a:pPr>
            <a:r>
              <a:rPr b="1" lang="en">
                <a:latin typeface="Trebuchet MS"/>
                <a:ea typeface="Trebuchet MS"/>
                <a:cs typeface="Trebuchet MS"/>
                <a:sym typeface="Trebuchet MS"/>
              </a:rPr>
              <a:t>Module-3: Compute</a:t>
            </a:r>
            <a:endParaRPr b="1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1150" lvl="1" marL="9144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rebuchet MS"/>
              <a:buChar char="○"/>
            </a:pPr>
            <a:r>
              <a:rPr lang="en" sz="13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Process, Threads, Memory. </a:t>
            </a:r>
            <a:endParaRPr sz="13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115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rebuchet MS"/>
              <a:buChar char="○"/>
            </a:pPr>
            <a:r>
              <a:rPr lang="en" sz="13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Servers, Virtual Machines, and Containers.</a:t>
            </a:r>
            <a:endParaRPr sz="13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115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rebuchet MS"/>
              <a:buChar char="○"/>
            </a:pPr>
            <a:r>
              <a:rPr lang="en" sz="13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Application Servers (Web Servers, FTP, Email)</a:t>
            </a:r>
            <a:endParaRPr sz="13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115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rebuchet MS"/>
              <a:buChar char="○"/>
            </a:pPr>
            <a:r>
              <a:rPr lang="en" sz="13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Cloud Computing Basics.</a:t>
            </a:r>
            <a:endParaRPr sz="16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Trebuchet MS"/>
              <a:buChar char="●"/>
            </a:pPr>
            <a:r>
              <a:rPr b="1" lang="en">
                <a:latin typeface="Trebuchet MS"/>
                <a:ea typeface="Trebuchet MS"/>
                <a:cs typeface="Trebuchet MS"/>
                <a:sym typeface="Trebuchet MS"/>
              </a:rPr>
              <a:t>Module-4: Networking</a:t>
            </a:r>
            <a:endParaRPr b="1"/>
          </a:p>
          <a:p>
            <a:pPr indent="-31115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rebuchet MS"/>
              <a:buChar char="○"/>
            </a:pPr>
            <a:r>
              <a:rPr lang="en" sz="13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Building Blocks (OSI Layer Models, Network Topologies, Subnets, VPNs, etc.)</a:t>
            </a:r>
            <a:endParaRPr sz="13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115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rebuchet MS"/>
              <a:buChar char="○"/>
            </a:pPr>
            <a:r>
              <a:rPr lang="en" sz="13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Naming Systems (DNS) </a:t>
            </a:r>
            <a:endParaRPr sz="13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115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rebuchet MS"/>
              <a:buChar char="○"/>
            </a:pPr>
            <a:r>
              <a:rPr lang="en" sz="13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Important Protocols </a:t>
            </a:r>
            <a:endParaRPr sz="13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1150" lvl="2" marL="13716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rebuchet MS"/>
              <a:buChar char="■"/>
            </a:pPr>
            <a:r>
              <a:rPr lang="en" sz="13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TCP/UDP</a:t>
            </a:r>
            <a:endParaRPr sz="13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1150" lvl="2" marL="13716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rebuchet MS"/>
              <a:buChar char="■"/>
            </a:pPr>
            <a:r>
              <a:rPr lang="en" sz="13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HTTP</a:t>
            </a:r>
            <a:endParaRPr sz="13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1150" lvl="2" marL="13716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rebuchet MS"/>
              <a:buChar char="■"/>
            </a:pPr>
            <a:r>
              <a:rPr lang="en" sz="13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Web Sockets</a:t>
            </a:r>
            <a:endParaRPr sz="13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115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rebuchet MS"/>
              <a:buChar char="○"/>
            </a:pPr>
            <a:r>
              <a:rPr lang="en" sz="13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Network Security (SSL/TLS)</a:t>
            </a:r>
            <a:endParaRPr sz="13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115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rebuchet MS"/>
              <a:buChar char="○"/>
            </a:pPr>
            <a:r>
              <a:rPr lang="en" sz="13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Other Security Models (Zero-Trust, etc.)</a:t>
            </a:r>
            <a:endParaRPr sz="13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40" name="Google Shape;340;p50"/>
          <p:cNvSpPr txBox="1"/>
          <p:nvPr/>
        </p:nvSpPr>
        <p:spPr>
          <a:xfrm>
            <a:off x="255425" y="4474850"/>
            <a:ext cx="8520600" cy="4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Trebuchet MS"/>
                <a:ea typeface="Trebuchet MS"/>
                <a:cs typeface="Trebuchet MS"/>
                <a:sym typeface="Trebuchet MS"/>
              </a:rPr>
              <a:t>* We will have a few guest lectures from the other industry experts. </a:t>
            </a:r>
            <a:endParaRPr i="1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51"/>
          <p:cNvSpPr txBox="1"/>
          <p:nvPr>
            <p:ph type="ctrTitle"/>
          </p:nvPr>
        </p:nvSpPr>
        <p:spPr>
          <a:xfrm>
            <a:off x="311700" y="1890100"/>
            <a:ext cx="8520600" cy="90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latin typeface="Trebuchet MS"/>
                <a:ea typeface="Trebuchet MS"/>
                <a:cs typeface="Trebuchet MS"/>
                <a:sym typeface="Trebuchet MS"/>
              </a:rPr>
              <a:t>Q&amp;A</a:t>
            </a:r>
            <a:endParaRPr sz="32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21925" y="23525"/>
            <a:ext cx="2272500" cy="285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400000">
            <a:off x="5408700" y="2508575"/>
            <a:ext cx="2207525" cy="294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90100" y="23525"/>
            <a:ext cx="2431825" cy="285295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6"/>
          <p:cNvSpPr txBox="1"/>
          <p:nvPr/>
        </p:nvSpPr>
        <p:spPr>
          <a:xfrm>
            <a:off x="134000" y="242100"/>
            <a:ext cx="3877200" cy="452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Trebuchet MS"/>
                <a:ea typeface="Trebuchet MS"/>
                <a:cs typeface="Trebuchet MS"/>
                <a:sym typeface="Trebuchet MS"/>
              </a:rPr>
              <a:t>A courier delivery robot in a Shanghai office building. </a:t>
            </a:r>
            <a:endParaRPr sz="20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Trebuchet MS"/>
                <a:ea typeface="Trebuchet MS"/>
                <a:cs typeface="Trebuchet MS"/>
                <a:sym typeface="Trebuchet MS"/>
              </a:rPr>
              <a:t>Circa 2019</a:t>
            </a:r>
            <a:endParaRPr sz="17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/>
          <p:nvPr/>
        </p:nvSpPr>
        <p:spPr>
          <a:xfrm>
            <a:off x="134000" y="172700"/>
            <a:ext cx="3877200" cy="452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Trebuchet MS"/>
                <a:ea typeface="Trebuchet MS"/>
                <a:cs typeface="Trebuchet MS"/>
                <a:sym typeface="Trebuchet MS"/>
              </a:rPr>
              <a:t>Google’s Self Driving car in San Francisco. </a:t>
            </a:r>
            <a:endParaRPr sz="20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82" name="Google Shape;8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63600" y="577400"/>
            <a:ext cx="4828001" cy="3621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8"/>
          <p:cNvSpPr txBox="1"/>
          <p:nvPr/>
        </p:nvSpPr>
        <p:spPr>
          <a:xfrm>
            <a:off x="134000" y="172700"/>
            <a:ext cx="3781800" cy="452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u="sng">
                <a:solidFill>
                  <a:schemeClr val="hlink"/>
                </a:solidFill>
                <a:latin typeface="Trebuchet MS"/>
                <a:ea typeface="Trebuchet MS"/>
                <a:cs typeface="Trebuchet MS"/>
                <a:sym typeface="Trebuchet MS"/>
                <a:hlinkClick r:id="rId3"/>
              </a:rPr>
              <a:t>Tesla’s Self-Drive Mode</a:t>
            </a:r>
            <a:endParaRPr sz="2000" u="sng"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88" name="Google Shape;8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81475" y="907000"/>
            <a:ext cx="4923398" cy="27694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9"/>
          <p:cNvSpPr txBox="1"/>
          <p:nvPr/>
        </p:nvSpPr>
        <p:spPr>
          <a:xfrm>
            <a:off x="131100" y="693125"/>
            <a:ext cx="8881800" cy="320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Trebuchet MS"/>
                <a:ea typeface="Trebuchet MS"/>
                <a:cs typeface="Trebuchet MS"/>
                <a:sym typeface="Trebuchet MS"/>
              </a:rPr>
              <a:t>How many of you have used either Swiggy or Zomato to order food?</a:t>
            </a:r>
            <a:endParaRPr sz="20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94" name="Google Shape;94;p19"/>
          <p:cNvSpPr txBox="1"/>
          <p:nvPr/>
        </p:nvSpPr>
        <p:spPr>
          <a:xfrm>
            <a:off x="6144850" y="2618675"/>
            <a:ext cx="3006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0"/>
          <p:cNvSpPr txBox="1"/>
          <p:nvPr/>
        </p:nvSpPr>
        <p:spPr>
          <a:xfrm>
            <a:off x="131100" y="693125"/>
            <a:ext cx="8881800" cy="320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Trebuchet MS"/>
                <a:ea typeface="Trebuchet MS"/>
                <a:cs typeface="Trebuchet MS"/>
                <a:sym typeface="Trebuchet MS"/>
              </a:rPr>
              <a:t>How many software engineers does Swiggy/Zomato employ?</a:t>
            </a:r>
            <a:endParaRPr sz="20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00" name="Google Shape;100;p20"/>
          <p:cNvSpPr txBox="1"/>
          <p:nvPr/>
        </p:nvSpPr>
        <p:spPr>
          <a:xfrm>
            <a:off x="6144850" y="2618675"/>
            <a:ext cx="3006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1"/>
          <p:cNvSpPr txBox="1"/>
          <p:nvPr/>
        </p:nvSpPr>
        <p:spPr>
          <a:xfrm>
            <a:off x="131100" y="693125"/>
            <a:ext cx="8881800" cy="320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Trebuchet MS"/>
                <a:ea typeface="Trebuchet MS"/>
                <a:cs typeface="Trebuchet MS"/>
                <a:sym typeface="Trebuchet MS"/>
              </a:rPr>
              <a:t>What are the components of the software stack of a Food Delivery Business?</a:t>
            </a:r>
            <a:endParaRPr sz="20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06" name="Google Shape;106;p21"/>
          <p:cNvSpPr txBox="1"/>
          <p:nvPr/>
        </p:nvSpPr>
        <p:spPr>
          <a:xfrm>
            <a:off x="6144850" y="2618675"/>
            <a:ext cx="3006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